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9" r:id="rId2"/>
    <p:sldId id="323" r:id="rId3"/>
    <p:sldId id="316" r:id="rId4"/>
    <p:sldId id="322" r:id="rId5"/>
    <p:sldId id="319" r:id="rId6"/>
    <p:sldId id="330" r:id="rId7"/>
    <p:sldId id="329" r:id="rId8"/>
    <p:sldId id="331" r:id="rId9"/>
    <p:sldId id="321" r:id="rId10"/>
    <p:sldId id="333" r:id="rId11"/>
    <p:sldId id="339" r:id="rId12"/>
    <p:sldId id="340" r:id="rId13"/>
    <p:sldId id="332" r:id="rId14"/>
    <p:sldId id="326" r:id="rId15"/>
    <p:sldId id="335" r:id="rId16"/>
    <p:sldId id="30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46"/>
    <p:restoredTop sz="92128"/>
  </p:normalViewPr>
  <p:slideViewPr>
    <p:cSldViewPr snapToGrid="0">
      <p:cViewPr varScale="1">
        <p:scale>
          <a:sx n="112" d="100"/>
          <a:sy n="112" d="100"/>
        </p:scale>
        <p:origin x="8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B43047-ACA4-F140-8DF5-817C843316BC}" type="doc">
      <dgm:prSet loTypeId="urn:microsoft.com/office/officeart/2005/8/layout/radial4" loCatId="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BF869848-B79F-DD4D-8556-2E2EDC167E53}">
      <dgm:prSet phldrT="[Text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sz="1600" dirty="0"/>
            <a:t>Data Collection</a:t>
          </a:r>
        </a:p>
      </dgm:t>
    </dgm:pt>
    <dgm:pt modelId="{B956A8CA-1725-7149-B459-D19C34B05C46}" type="parTrans" cxnId="{B2B11880-A565-6E40-B7E9-874D09DC872A}">
      <dgm:prSet/>
      <dgm:spPr/>
      <dgm:t>
        <a:bodyPr/>
        <a:lstStyle/>
        <a:p>
          <a:endParaRPr lang="en-US" sz="1600"/>
        </a:p>
      </dgm:t>
    </dgm:pt>
    <dgm:pt modelId="{5AA53775-3619-CC4A-9A09-400B2CAE6C3C}" type="sibTrans" cxnId="{B2B11880-A565-6E40-B7E9-874D09DC872A}">
      <dgm:prSet/>
      <dgm:spPr/>
      <dgm:t>
        <a:bodyPr/>
        <a:lstStyle/>
        <a:p>
          <a:endParaRPr lang="en-US" sz="1600"/>
        </a:p>
      </dgm:t>
    </dgm:pt>
    <dgm:pt modelId="{07AE9006-3ECC-0848-B964-2A54A37B2343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600" dirty="0"/>
            <a:t>APIs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CA" sz="1200" dirty="0"/>
            <a:t>CUDA, kernel launches, etc.</a:t>
          </a:r>
          <a:r>
            <a:rPr lang="en-US" sz="1200" dirty="0"/>
            <a:t>  </a:t>
          </a:r>
        </a:p>
      </dgm:t>
    </dgm:pt>
    <dgm:pt modelId="{3E20F6E6-F2EA-B946-B9F3-CE67A45B9713}" type="parTrans" cxnId="{6FE58B39-5296-1D40-8152-9D98CEBE7D24}">
      <dgm:prSet/>
      <dgm:spPr/>
      <dgm:t>
        <a:bodyPr/>
        <a:lstStyle/>
        <a:p>
          <a:endParaRPr lang="en-US" sz="1600"/>
        </a:p>
      </dgm:t>
    </dgm:pt>
    <dgm:pt modelId="{2D0738C6-B299-EC43-82C9-2580B484F061}" type="sibTrans" cxnId="{6FE58B39-5296-1D40-8152-9D98CEBE7D24}">
      <dgm:prSet/>
      <dgm:spPr/>
      <dgm:t>
        <a:bodyPr/>
        <a:lstStyle/>
        <a:p>
          <a:endParaRPr lang="en-US" sz="1600"/>
        </a:p>
      </dgm:t>
    </dgm:pt>
    <dgm:pt modelId="{072AD004-71FC-B14C-9BE5-F942538BC677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600" dirty="0"/>
            <a:t>OS</a:t>
          </a:r>
        </a:p>
        <a:p>
          <a:pPr>
            <a:spcAft>
              <a:spcPts val="0"/>
            </a:spcAft>
          </a:pPr>
          <a:r>
            <a:rPr lang="en-US" sz="1200" dirty="0"/>
            <a:t>Thread states, CPU cores, etc.</a:t>
          </a:r>
        </a:p>
      </dgm:t>
    </dgm:pt>
    <dgm:pt modelId="{53AF525E-1979-254B-B6B6-DC305C12793C}" type="parTrans" cxnId="{2907CB91-E332-B24A-B248-B97051821B74}">
      <dgm:prSet/>
      <dgm:spPr/>
      <dgm:t>
        <a:bodyPr/>
        <a:lstStyle/>
        <a:p>
          <a:endParaRPr lang="en-US" sz="1600"/>
        </a:p>
      </dgm:t>
    </dgm:pt>
    <dgm:pt modelId="{D7365F35-B58C-B54B-AB67-8A48C0B01849}" type="sibTrans" cxnId="{2907CB91-E332-B24A-B248-B97051821B74}">
      <dgm:prSet/>
      <dgm:spPr/>
      <dgm:t>
        <a:bodyPr/>
        <a:lstStyle/>
        <a:p>
          <a:endParaRPr lang="en-US" sz="1600"/>
        </a:p>
      </dgm:t>
    </dgm:pt>
    <dgm:pt modelId="{6C50D744-D15A-3945-A8CC-55C3E290BC47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600" dirty="0"/>
            <a:t>GPU</a:t>
          </a:r>
        </a:p>
        <a:p>
          <a:pPr>
            <a:spcAft>
              <a:spcPts val="0"/>
            </a:spcAft>
          </a:pPr>
          <a:r>
            <a:rPr lang="en-US" sz="1200" dirty="0"/>
            <a:t>SM utilization, tensor cores, memory throughput, etc.</a:t>
          </a:r>
        </a:p>
      </dgm:t>
    </dgm:pt>
    <dgm:pt modelId="{21DB57DB-7556-9340-A0C3-14C1408EF42C}" type="parTrans" cxnId="{CD2F71EE-3163-9746-BE83-9EEEC9921251}">
      <dgm:prSet/>
      <dgm:spPr/>
      <dgm:t>
        <a:bodyPr/>
        <a:lstStyle/>
        <a:p>
          <a:endParaRPr lang="en-US" sz="1600"/>
        </a:p>
      </dgm:t>
    </dgm:pt>
    <dgm:pt modelId="{FC9F36E1-BFFB-9D4B-B96C-C27A74A5EF7A}" type="sibTrans" cxnId="{CD2F71EE-3163-9746-BE83-9EEEC9921251}">
      <dgm:prSet/>
      <dgm:spPr/>
      <dgm:t>
        <a:bodyPr/>
        <a:lstStyle/>
        <a:p>
          <a:endParaRPr lang="en-US" sz="1600"/>
        </a:p>
      </dgm:t>
    </dgm:pt>
    <dgm:pt modelId="{CC96B59B-FA8D-2947-AB33-DD142E788C2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n-US" sz="1600" dirty="0"/>
            <a:t>CPU</a:t>
          </a:r>
        </a:p>
        <a:p>
          <a:pPr>
            <a:spcAft>
              <a:spcPts val="0"/>
            </a:spcAft>
          </a:pPr>
          <a:r>
            <a:rPr lang="en-US" sz="1200" dirty="0"/>
            <a:t>Call stack, functions, etc.</a:t>
          </a:r>
        </a:p>
      </dgm:t>
    </dgm:pt>
    <dgm:pt modelId="{C43AD9FB-4584-F943-9987-ACE47C651297}" type="parTrans" cxnId="{508F3431-C7AC-8F4E-A44C-CCE5AD9DFA0F}">
      <dgm:prSet/>
      <dgm:spPr/>
      <dgm:t>
        <a:bodyPr/>
        <a:lstStyle/>
        <a:p>
          <a:endParaRPr lang="en-US" sz="1600"/>
        </a:p>
      </dgm:t>
    </dgm:pt>
    <dgm:pt modelId="{B55E719B-E93F-E34A-8306-EB10900E840B}" type="sibTrans" cxnId="{508F3431-C7AC-8F4E-A44C-CCE5AD9DFA0F}">
      <dgm:prSet/>
      <dgm:spPr/>
      <dgm:t>
        <a:bodyPr/>
        <a:lstStyle/>
        <a:p>
          <a:endParaRPr lang="en-US" sz="1600"/>
        </a:p>
      </dgm:t>
    </dgm:pt>
    <dgm:pt modelId="{EF5AC63F-BF18-534F-90F2-1D8FCA83822B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n-US" sz="1600" dirty="0"/>
            <a:t>NVTX</a:t>
          </a:r>
        </a:p>
        <a:p>
          <a:pPr>
            <a:spcAft>
              <a:spcPts val="0"/>
            </a:spcAft>
          </a:pPr>
          <a:r>
            <a:rPr lang="en-US" sz="1200" dirty="0"/>
            <a:t>User-defined activity markers</a:t>
          </a:r>
        </a:p>
      </dgm:t>
    </dgm:pt>
    <dgm:pt modelId="{6DCD3D03-D330-B44E-9D50-370DB20BA295}" type="parTrans" cxnId="{B5F036F5-DEF7-AD46-AE12-95B6D5F0CFFC}">
      <dgm:prSet/>
      <dgm:spPr/>
      <dgm:t>
        <a:bodyPr/>
        <a:lstStyle/>
        <a:p>
          <a:endParaRPr lang="en-US" sz="1600"/>
        </a:p>
      </dgm:t>
    </dgm:pt>
    <dgm:pt modelId="{52490833-C88E-3C4B-AF85-CAF6E81022F4}" type="sibTrans" cxnId="{B5F036F5-DEF7-AD46-AE12-95B6D5F0CFFC}">
      <dgm:prSet/>
      <dgm:spPr/>
      <dgm:t>
        <a:bodyPr/>
        <a:lstStyle/>
        <a:p>
          <a:endParaRPr lang="en-US" sz="1600"/>
        </a:p>
      </dgm:t>
    </dgm:pt>
    <dgm:pt modelId="{C5D0BE9B-CBE0-DE44-94C8-7EE0F9F1F6F2}" type="pres">
      <dgm:prSet presAssocID="{27B43047-ACA4-F140-8DF5-817C843316B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DCCDDDD-3308-FD44-A84F-221EF8093F29}" type="pres">
      <dgm:prSet presAssocID="{BF869848-B79F-DD4D-8556-2E2EDC167E53}" presName="centerShape" presStyleLbl="node0" presStyleIdx="0" presStyleCnt="1" custScaleX="181699"/>
      <dgm:spPr/>
    </dgm:pt>
    <dgm:pt modelId="{6856FBC8-E1FE-D341-A97A-83D55878CADC}" type="pres">
      <dgm:prSet presAssocID="{3E20F6E6-F2EA-B946-B9F3-CE67A45B9713}" presName="parTrans" presStyleLbl="bgSibTrans2D1" presStyleIdx="0" presStyleCnt="5"/>
      <dgm:spPr/>
    </dgm:pt>
    <dgm:pt modelId="{3FAA1BAF-708E-0F48-A96E-642C8F3290A8}" type="pres">
      <dgm:prSet presAssocID="{07AE9006-3ECC-0848-B964-2A54A37B2343}" presName="node" presStyleLbl="node1" presStyleIdx="0" presStyleCnt="5" custScaleX="271539" custRadScaleRad="229975" custRadScaleInc="2924">
        <dgm:presLayoutVars>
          <dgm:bulletEnabled val="1"/>
        </dgm:presLayoutVars>
      </dgm:prSet>
      <dgm:spPr/>
    </dgm:pt>
    <dgm:pt modelId="{B3BBA30F-03B8-3540-8510-1E464E886BA9}" type="pres">
      <dgm:prSet presAssocID="{53AF525E-1979-254B-B6B6-DC305C12793C}" presName="parTrans" presStyleLbl="bgSibTrans2D1" presStyleIdx="1" presStyleCnt="5"/>
      <dgm:spPr/>
    </dgm:pt>
    <dgm:pt modelId="{CDFBC14C-91DA-354E-9ABA-6C9224312F64}" type="pres">
      <dgm:prSet presAssocID="{072AD004-71FC-B14C-9BE5-F942538BC677}" presName="node" presStyleLbl="node1" presStyleIdx="1" presStyleCnt="5" custScaleX="271539" custRadScaleRad="208128" custRadScaleInc="-68968">
        <dgm:presLayoutVars>
          <dgm:bulletEnabled val="1"/>
        </dgm:presLayoutVars>
      </dgm:prSet>
      <dgm:spPr/>
    </dgm:pt>
    <dgm:pt modelId="{1381127B-A0E5-9C49-A7CA-4EDB2A61B2C2}" type="pres">
      <dgm:prSet presAssocID="{21DB57DB-7556-9340-A0C3-14C1408EF42C}" presName="parTrans" presStyleLbl="bgSibTrans2D1" presStyleIdx="2" presStyleCnt="5"/>
      <dgm:spPr/>
    </dgm:pt>
    <dgm:pt modelId="{3CFC1563-5903-CD42-B9F5-515A90BCC63E}" type="pres">
      <dgm:prSet presAssocID="{6C50D744-D15A-3945-A8CC-55C3E290BC47}" presName="node" presStyleLbl="node1" presStyleIdx="2" presStyleCnt="5" custScaleX="271539" custScaleY="136332" custRadScaleRad="124163">
        <dgm:presLayoutVars>
          <dgm:bulletEnabled val="1"/>
        </dgm:presLayoutVars>
      </dgm:prSet>
      <dgm:spPr/>
    </dgm:pt>
    <dgm:pt modelId="{FAD5C680-7F9C-1049-89B5-5B9EED46C11C}" type="pres">
      <dgm:prSet presAssocID="{C43AD9FB-4584-F943-9987-ACE47C651297}" presName="parTrans" presStyleLbl="bgSibTrans2D1" presStyleIdx="3" presStyleCnt="5"/>
      <dgm:spPr/>
    </dgm:pt>
    <dgm:pt modelId="{1F627F3E-3C92-5249-A120-FDB3E2F65042}" type="pres">
      <dgm:prSet presAssocID="{CC96B59B-FA8D-2947-AB33-DD142E788C2C}" presName="node" presStyleLbl="node1" presStyleIdx="3" presStyleCnt="5" custScaleX="271539" custRadScaleRad="217042" custRadScaleInc="71363">
        <dgm:presLayoutVars>
          <dgm:bulletEnabled val="1"/>
        </dgm:presLayoutVars>
      </dgm:prSet>
      <dgm:spPr/>
    </dgm:pt>
    <dgm:pt modelId="{05217294-4A21-6F4A-B8A1-C6F2533EE313}" type="pres">
      <dgm:prSet presAssocID="{6DCD3D03-D330-B44E-9D50-370DB20BA295}" presName="parTrans" presStyleLbl="bgSibTrans2D1" presStyleIdx="4" presStyleCnt="5"/>
      <dgm:spPr/>
    </dgm:pt>
    <dgm:pt modelId="{31D16902-1712-834C-BDBE-0B2D3A718658}" type="pres">
      <dgm:prSet presAssocID="{EF5AC63F-BF18-534F-90F2-1D8FCA83822B}" presName="node" presStyleLbl="node1" presStyleIdx="4" presStyleCnt="5" custScaleX="271539" custRadScaleRad="242467" custRadScaleInc="-2774">
        <dgm:presLayoutVars>
          <dgm:bulletEnabled val="1"/>
        </dgm:presLayoutVars>
      </dgm:prSet>
      <dgm:spPr/>
    </dgm:pt>
  </dgm:ptLst>
  <dgm:cxnLst>
    <dgm:cxn modelId="{35E71E0C-E81E-884E-A025-8E23F248DEFB}" type="presOf" srcId="{3E20F6E6-F2EA-B946-B9F3-CE67A45B9713}" destId="{6856FBC8-E1FE-D341-A97A-83D55878CADC}" srcOrd="0" destOrd="0" presId="urn:microsoft.com/office/officeart/2005/8/layout/radial4"/>
    <dgm:cxn modelId="{3CE20018-4DB7-4B4A-9E99-D8CF79082412}" type="presOf" srcId="{C43AD9FB-4584-F943-9987-ACE47C651297}" destId="{FAD5C680-7F9C-1049-89B5-5B9EED46C11C}" srcOrd="0" destOrd="0" presId="urn:microsoft.com/office/officeart/2005/8/layout/radial4"/>
    <dgm:cxn modelId="{508F3431-C7AC-8F4E-A44C-CCE5AD9DFA0F}" srcId="{BF869848-B79F-DD4D-8556-2E2EDC167E53}" destId="{CC96B59B-FA8D-2947-AB33-DD142E788C2C}" srcOrd="3" destOrd="0" parTransId="{C43AD9FB-4584-F943-9987-ACE47C651297}" sibTransId="{B55E719B-E93F-E34A-8306-EB10900E840B}"/>
    <dgm:cxn modelId="{7B5A3C37-5C90-0048-BBD8-39F286830FAE}" type="presOf" srcId="{07AE9006-3ECC-0848-B964-2A54A37B2343}" destId="{3FAA1BAF-708E-0F48-A96E-642C8F3290A8}" srcOrd="0" destOrd="0" presId="urn:microsoft.com/office/officeart/2005/8/layout/radial4"/>
    <dgm:cxn modelId="{C9425F37-E910-EF46-85AF-0F0FF9468FD4}" type="presOf" srcId="{27B43047-ACA4-F140-8DF5-817C843316BC}" destId="{C5D0BE9B-CBE0-DE44-94C8-7EE0F9F1F6F2}" srcOrd="0" destOrd="0" presId="urn:microsoft.com/office/officeart/2005/8/layout/radial4"/>
    <dgm:cxn modelId="{6FE58B39-5296-1D40-8152-9D98CEBE7D24}" srcId="{BF869848-B79F-DD4D-8556-2E2EDC167E53}" destId="{07AE9006-3ECC-0848-B964-2A54A37B2343}" srcOrd="0" destOrd="0" parTransId="{3E20F6E6-F2EA-B946-B9F3-CE67A45B9713}" sibTransId="{2D0738C6-B299-EC43-82C9-2580B484F061}"/>
    <dgm:cxn modelId="{F165AB4C-C62A-7940-B79F-86CEE1E43570}" type="presOf" srcId="{072AD004-71FC-B14C-9BE5-F942538BC677}" destId="{CDFBC14C-91DA-354E-9ABA-6C9224312F64}" srcOrd="0" destOrd="0" presId="urn:microsoft.com/office/officeart/2005/8/layout/radial4"/>
    <dgm:cxn modelId="{3D2B8A5D-2232-1B44-8F4A-A923AC59E727}" type="presOf" srcId="{6DCD3D03-D330-B44E-9D50-370DB20BA295}" destId="{05217294-4A21-6F4A-B8A1-C6F2533EE313}" srcOrd="0" destOrd="0" presId="urn:microsoft.com/office/officeart/2005/8/layout/radial4"/>
    <dgm:cxn modelId="{80F35762-52FA-CD4B-A96E-C24C01925349}" type="presOf" srcId="{21DB57DB-7556-9340-A0C3-14C1408EF42C}" destId="{1381127B-A0E5-9C49-A7CA-4EDB2A61B2C2}" srcOrd="0" destOrd="0" presId="urn:microsoft.com/office/officeart/2005/8/layout/radial4"/>
    <dgm:cxn modelId="{F04DC678-FAEA-FD44-AF1E-EFDBE73695F1}" type="presOf" srcId="{53AF525E-1979-254B-B6B6-DC305C12793C}" destId="{B3BBA30F-03B8-3540-8510-1E464E886BA9}" srcOrd="0" destOrd="0" presId="urn:microsoft.com/office/officeart/2005/8/layout/radial4"/>
    <dgm:cxn modelId="{B2B11880-A565-6E40-B7E9-874D09DC872A}" srcId="{27B43047-ACA4-F140-8DF5-817C843316BC}" destId="{BF869848-B79F-DD4D-8556-2E2EDC167E53}" srcOrd="0" destOrd="0" parTransId="{B956A8CA-1725-7149-B459-D19C34B05C46}" sibTransId="{5AA53775-3619-CC4A-9A09-400B2CAE6C3C}"/>
    <dgm:cxn modelId="{A4EA0382-BC06-6E4C-BB21-61AF69B7B539}" type="presOf" srcId="{CC96B59B-FA8D-2947-AB33-DD142E788C2C}" destId="{1F627F3E-3C92-5249-A120-FDB3E2F65042}" srcOrd="0" destOrd="0" presId="urn:microsoft.com/office/officeart/2005/8/layout/radial4"/>
    <dgm:cxn modelId="{2907CB91-E332-B24A-B248-B97051821B74}" srcId="{BF869848-B79F-DD4D-8556-2E2EDC167E53}" destId="{072AD004-71FC-B14C-9BE5-F942538BC677}" srcOrd="1" destOrd="0" parTransId="{53AF525E-1979-254B-B6B6-DC305C12793C}" sibTransId="{D7365F35-B58C-B54B-AB67-8A48C0B01849}"/>
    <dgm:cxn modelId="{AC5D1EA7-3242-9C4B-AD1E-3BD554511CB4}" type="presOf" srcId="{6C50D744-D15A-3945-A8CC-55C3E290BC47}" destId="{3CFC1563-5903-CD42-B9F5-515A90BCC63E}" srcOrd="0" destOrd="0" presId="urn:microsoft.com/office/officeart/2005/8/layout/radial4"/>
    <dgm:cxn modelId="{D53D84D3-50ED-9B48-8D47-A644BF2CB1D6}" type="presOf" srcId="{BF869848-B79F-DD4D-8556-2E2EDC167E53}" destId="{ADCCDDDD-3308-FD44-A84F-221EF8093F29}" srcOrd="0" destOrd="0" presId="urn:microsoft.com/office/officeart/2005/8/layout/radial4"/>
    <dgm:cxn modelId="{DD48F6D9-81AA-064B-92F5-6961CEC61A47}" type="presOf" srcId="{EF5AC63F-BF18-534F-90F2-1D8FCA83822B}" destId="{31D16902-1712-834C-BDBE-0B2D3A718658}" srcOrd="0" destOrd="0" presId="urn:microsoft.com/office/officeart/2005/8/layout/radial4"/>
    <dgm:cxn modelId="{CD2F71EE-3163-9746-BE83-9EEEC9921251}" srcId="{BF869848-B79F-DD4D-8556-2E2EDC167E53}" destId="{6C50D744-D15A-3945-A8CC-55C3E290BC47}" srcOrd="2" destOrd="0" parTransId="{21DB57DB-7556-9340-A0C3-14C1408EF42C}" sibTransId="{FC9F36E1-BFFB-9D4B-B96C-C27A74A5EF7A}"/>
    <dgm:cxn modelId="{B5F036F5-DEF7-AD46-AE12-95B6D5F0CFFC}" srcId="{BF869848-B79F-DD4D-8556-2E2EDC167E53}" destId="{EF5AC63F-BF18-534F-90F2-1D8FCA83822B}" srcOrd="4" destOrd="0" parTransId="{6DCD3D03-D330-B44E-9D50-370DB20BA295}" sibTransId="{52490833-C88E-3C4B-AF85-CAF6E81022F4}"/>
    <dgm:cxn modelId="{B102E025-0ABE-8B4E-88FE-413060605DA4}" type="presParOf" srcId="{C5D0BE9B-CBE0-DE44-94C8-7EE0F9F1F6F2}" destId="{ADCCDDDD-3308-FD44-A84F-221EF8093F29}" srcOrd="0" destOrd="0" presId="urn:microsoft.com/office/officeart/2005/8/layout/radial4"/>
    <dgm:cxn modelId="{01250862-1E04-1D40-AE2D-F75D04043B2E}" type="presParOf" srcId="{C5D0BE9B-CBE0-DE44-94C8-7EE0F9F1F6F2}" destId="{6856FBC8-E1FE-D341-A97A-83D55878CADC}" srcOrd="1" destOrd="0" presId="urn:microsoft.com/office/officeart/2005/8/layout/radial4"/>
    <dgm:cxn modelId="{5E0EFB23-9CEE-8F47-9F8F-DF1B90ED8DFF}" type="presParOf" srcId="{C5D0BE9B-CBE0-DE44-94C8-7EE0F9F1F6F2}" destId="{3FAA1BAF-708E-0F48-A96E-642C8F3290A8}" srcOrd="2" destOrd="0" presId="urn:microsoft.com/office/officeart/2005/8/layout/radial4"/>
    <dgm:cxn modelId="{F1E6CA17-9AAE-B945-8A63-0D69C37A4F62}" type="presParOf" srcId="{C5D0BE9B-CBE0-DE44-94C8-7EE0F9F1F6F2}" destId="{B3BBA30F-03B8-3540-8510-1E464E886BA9}" srcOrd="3" destOrd="0" presId="urn:microsoft.com/office/officeart/2005/8/layout/radial4"/>
    <dgm:cxn modelId="{1A854AC9-F5AE-B841-8D26-6819FB133293}" type="presParOf" srcId="{C5D0BE9B-CBE0-DE44-94C8-7EE0F9F1F6F2}" destId="{CDFBC14C-91DA-354E-9ABA-6C9224312F64}" srcOrd="4" destOrd="0" presId="urn:microsoft.com/office/officeart/2005/8/layout/radial4"/>
    <dgm:cxn modelId="{B62CEAFC-239B-1947-8FBB-724988AF4894}" type="presParOf" srcId="{C5D0BE9B-CBE0-DE44-94C8-7EE0F9F1F6F2}" destId="{1381127B-A0E5-9C49-A7CA-4EDB2A61B2C2}" srcOrd="5" destOrd="0" presId="urn:microsoft.com/office/officeart/2005/8/layout/radial4"/>
    <dgm:cxn modelId="{082CB9FF-7B9F-9546-8A2B-B3C6D6F8AD01}" type="presParOf" srcId="{C5D0BE9B-CBE0-DE44-94C8-7EE0F9F1F6F2}" destId="{3CFC1563-5903-CD42-B9F5-515A90BCC63E}" srcOrd="6" destOrd="0" presId="urn:microsoft.com/office/officeart/2005/8/layout/radial4"/>
    <dgm:cxn modelId="{49E0674D-B507-1F4A-ACBA-7E3C986886B7}" type="presParOf" srcId="{C5D0BE9B-CBE0-DE44-94C8-7EE0F9F1F6F2}" destId="{FAD5C680-7F9C-1049-89B5-5B9EED46C11C}" srcOrd="7" destOrd="0" presId="urn:microsoft.com/office/officeart/2005/8/layout/radial4"/>
    <dgm:cxn modelId="{385F0937-B432-E044-8C23-66C302D87521}" type="presParOf" srcId="{C5D0BE9B-CBE0-DE44-94C8-7EE0F9F1F6F2}" destId="{1F627F3E-3C92-5249-A120-FDB3E2F65042}" srcOrd="8" destOrd="0" presId="urn:microsoft.com/office/officeart/2005/8/layout/radial4"/>
    <dgm:cxn modelId="{BD4B362C-2BA7-3341-9EE9-3D9B4A109528}" type="presParOf" srcId="{C5D0BE9B-CBE0-DE44-94C8-7EE0F9F1F6F2}" destId="{05217294-4A21-6F4A-B8A1-C6F2533EE313}" srcOrd="9" destOrd="0" presId="urn:microsoft.com/office/officeart/2005/8/layout/radial4"/>
    <dgm:cxn modelId="{4CD5A84B-E244-1040-8D08-88DDD43E0FAB}" type="presParOf" srcId="{C5D0BE9B-CBE0-DE44-94C8-7EE0F9F1F6F2}" destId="{31D16902-1712-834C-BDBE-0B2D3A718658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CCDDDD-3308-FD44-A84F-221EF8093F29}">
      <dsp:nvSpPr>
        <dsp:cNvPr id="0" name=""/>
        <dsp:cNvSpPr/>
      </dsp:nvSpPr>
      <dsp:spPr>
        <a:xfrm>
          <a:off x="3310503" y="1177080"/>
          <a:ext cx="1506992" cy="829389"/>
        </a:xfrm>
        <a:prstGeom prst="ellipse">
          <a:avLst/>
        </a:prstGeom>
        <a:solidFill>
          <a:schemeClr val="accent3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Data Collection</a:t>
          </a:r>
        </a:p>
      </dsp:txBody>
      <dsp:txXfrm>
        <a:off x="3531197" y="1298541"/>
        <a:ext cx="1065604" cy="586467"/>
      </dsp:txXfrm>
    </dsp:sp>
    <dsp:sp modelId="{6856FBC8-E1FE-D341-A97A-83D55878CADC}">
      <dsp:nvSpPr>
        <dsp:cNvPr id="0" name=""/>
        <dsp:cNvSpPr/>
      </dsp:nvSpPr>
      <dsp:spPr>
        <a:xfrm rot="10863158">
          <a:off x="1260542" y="1439878"/>
          <a:ext cx="1937782" cy="236375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AA1BAF-708E-0F48-A96E-642C8F3290A8}">
      <dsp:nvSpPr>
        <dsp:cNvPr id="0" name=""/>
        <dsp:cNvSpPr/>
      </dsp:nvSpPr>
      <dsp:spPr>
        <a:xfrm>
          <a:off x="190950" y="1225099"/>
          <a:ext cx="2139509" cy="630335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/>
            <a:t>APIs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CA" sz="1200" kern="1200" dirty="0"/>
            <a:t>CUDA, kernel launches, etc.</a:t>
          </a:r>
          <a:r>
            <a:rPr lang="en-US" sz="1200" kern="1200" dirty="0"/>
            <a:t>  </a:t>
          </a:r>
        </a:p>
      </dsp:txBody>
      <dsp:txXfrm>
        <a:off x="209412" y="1243561"/>
        <a:ext cx="2102585" cy="593411"/>
      </dsp:txXfrm>
    </dsp:sp>
    <dsp:sp modelId="{B3BBA30F-03B8-3540-8510-1E464E886BA9}">
      <dsp:nvSpPr>
        <dsp:cNvPr id="0" name=""/>
        <dsp:cNvSpPr/>
      </dsp:nvSpPr>
      <dsp:spPr>
        <a:xfrm rot="12010291">
          <a:off x="1628029" y="903251"/>
          <a:ext cx="1766922" cy="236375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-64629"/>
            <a:satOff val="-13070"/>
            <a:lumOff val="958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FBC14C-91DA-354E-9ABA-6C9224312F64}">
      <dsp:nvSpPr>
        <dsp:cNvPr id="0" name=""/>
        <dsp:cNvSpPr/>
      </dsp:nvSpPr>
      <dsp:spPr>
        <a:xfrm>
          <a:off x="612461" y="401625"/>
          <a:ext cx="2139509" cy="630335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-64499"/>
            <a:satOff val="-13247"/>
            <a:lumOff val="994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/>
            <a:t>OS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/>
            <a:t>Thread states, CPU cores, etc.</a:t>
          </a:r>
        </a:p>
      </dsp:txBody>
      <dsp:txXfrm>
        <a:off x="630923" y="420087"/>
        <a:ext cx="2102585" cy="593411"/>
      </dsp:txXfrm>
    </dsp:sp>
    <dsp:sp modelId="{1381127B-A0E5-9C49-A7CA-4EDB2A61B2C2}">
      <dsp:nvSpPr>
        <dsp:cNvPr id="0" name=""/>
        <dsp:cNvSpPr/>
      </dsp:nvSpPr>
      <dsp:spPr>
        <a:xfrm rot="16200000">
          <a:off x="3683889" y="634536"/>
          <a:ext cx="760221" cy="236375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-129259"/>
            <a:satOff val="-26139"/>
            <a:lumOff val="1916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FC1563-5903-CD42-B9F5-515A90BCC63E}">
      <dsp:nvSpPr>
        <dsp:cNvPr id="0" name=""/>
        <dsp:cNvSpPr/>
      </dsp:nvSpPr>
      <dsp:spPr>
        <a:xfrm>
          <a:off x="2994245" y="-57061"/>
          <a:ext cx="2139509" cy="859349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-128999"/>
            <a:satOff val="-26493"/>
            <a:lumOff val="1988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/>
            <a:t>GPU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/>
            <a:t>SM utilization, tensor cores, memory throughput, etc.</a:t>
          </a:r>
        </a:p>
      </dsp:txBody>
      <dsp:txXfrm>
        <a:off x="3019414" y="-31892"/>
        <a:ext cx="2089171" cy="809011"/>
      </dsp:txXfrm>
    </dsp:sp>
    <dsp:sp modelId="{FAD5C680-7F9C-1049-89B5-5B9EED46C11C}">
      <dsp:nvSpPr>
        <dsp:cNvPr id="0" name=""/>
        <dsp:cNvSpPr/>
      </dsp:nvSpPr>
      <dsp:spPr>
        <a:xfrm rot="20441441">
          <a:off x="4749577" y="906807"/>
          <a:ext cx="1864096" cy="236375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-193888"/>
            <a:satOff val="-39209"/>
            <a:lumOff val="2874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627F3E-3C92-5249-A120-FDB3E2F65042}">
      <dsp:nvSpPr>
        <dsp:cNvPr id="0" name=""/>
        <dsp:cNvSpPr/>
      </dsp:nvSpPr>
      <dsp:spPr>
        <a:xfrm>
          <a:off x="5491488" y="401629"/>
          <a:ext cx="2139509" cy="630335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-193498"/>
            <a:satOff val="-39740"/>
            <a:lumOff val="2982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/>
            <a:t>CPU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/>
            <a:t>Call stack, functions, etc.</a:t>
          </a:r>
        </a:p>
      </dsp:txBody>
      <dsp:txXfrm>
        <a:off x="5509950" y="420091"/>
        <a:ext cx="2102585" cy="593411"/>
      </dsp:txXfrm>
    </dsp:sp>
    <dsp:sp modelId="{05217294-4A21-6F4A-B8A1-C6F2533EE313}">
      <dsp:nvSpPr>
        <dsp:cNvPr id="0" name=""/>
        <dsp:cNvSpPr/>
      </dsp:nvSpPr>
      <dsp:spPr>
        <a:xfrm rot="21540082">
          <a:off x="4938097" y="1440207"/>
          <a:ext cx="2081676" cy="236375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-258518"/>
            <a:satOff val="-52278"/>
            <a:lumOff val="3832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D16902-1712-834C-BDBE-0B2D3A718658}">
      <dsp:nvSpPr>
        <dsp:cNvPr id="0" name=""/>
        <dsp:cNvSpPr/>
      </dsp:nvSpPr>
      <dsp:spPr>
        <a:xfrm>
          <a:off x="5949861" y="1225087"/>
          <a:ext cx="2139509" cy="630335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-257998"/>
            <a:satOff val="-52986"/>
            <a:lumOff val="3976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/>
            <a:t>NVTX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/>
            <a:t>User-defined activity markers</a:t>
          </a:r>
        </a:p>
      </dsp:txBody>
      <dsp:txXfrm>
        <a:off x="5968323" y="1243549"/>
        <a:ext cx="2102585" cy="5934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0511B-F2D6-D34F-8EC2-C71DA7370FAF}" type="datetimeFigureOut">
              <a:rPr lang="en-US" smtClean="0"/>
              <a:t>11/14/25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CAA8FB-1059-FA45-960B-ECD7CDA61B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687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46A9AD-7531-DD1B-E08D-91EBEA0DAF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1398DE-537F-4705-E9B4-EC92E27E62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A0318E-CF0C-C267-E259-F95F721B20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D8DADF-CB0B-F825-53E4-7E963042AB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CAA8FB-1059-FA45-960B-ECD7CDA61B2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5654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F42D49-DAE9-4834-36CC-ECBE672D6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00DE92-BBD2-82D5-216D-F10197A0F5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2FBEFB-C120-92F7-3C01-1E6C16FA11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0136E7-304B-C078-8D8C-8BBA4D1EFE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CAA8FB-1059-FA45-960B-ECD7CDA61B2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862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0968C0-119B-E7A7-0C17-D5E64749DD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438716-C385-40CB-07F3-049EFC530D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C129E8-094A-0206-8047-D4BC70094A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08F8BC-F26E-A5E4-EDA4-6AAA7F378E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CAA8FB-1059-FA45-960B-ECD7CDA61B2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989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4CBAE6-8F58-6E6C-9047-F246EA8193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D37A58-FF4C-8E96-5701-7D30556DC2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7287AE-D96B-87A4-E9A7-B1988ED602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FA9F95-6EC0-8DE7-9EE1-4F686445B3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CAA8FB-1059-FA45-960B-ECD7CDA61B2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0928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392135-E815-86CB-3B66-025CB0CA25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3C2F3B-AC11-84A3-1880-EFFB46747F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78E35B-1744-A3B3-B16C-8F78F8A734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0B7321-E202-B6D3-8522-7B94AE4C48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CAA8FB-1059-FA45-960B-ECD7CDA61B2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9177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760F9C-2336-E460-5635-A2C1998BEE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B41229-CA96-20FE-6749-D0AFA417E4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EB8E59-A835-FB75-602D-F8EBB5D1A6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0E751C-0821-73D0-56BC-F7B9FFAB24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CAA8FB-1059-FA45-960B-ECD7CDA61B2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493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13B553-5373-7B44-155F-7C31B5ED4C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620F15-59CA-6FFA-0314-6618CA9ED8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11B1E1-C9D6-7CDB-CA0D-0AB58A42C1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4896F3-0B36-CFEF-D17F-CD3A0913D4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CAA8FB-1059-FA45-960B-ECD7CDA61B2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253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7F3606-2EFC-0141-5732-DB75B07295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0CB4F1-AD70-4C56-0E12-B26B118D2C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221E62-B965-D054-5E2D-7E03AEC6EE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B23C48-CB96-5DDC-273D-97DA054088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CAA8FB-1059-FA45-960B-ECD7CDA61B2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697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4AF36E-7EFB-7A1B-C7CC-0FC9BB1DD7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598E21-8375-8EC7-E2C2-5C73CEBAEB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F37DAE-21E0-6FAF-2D10-65A741965C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919613-9B42-6C45-9218-1AC779F39E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CAA8FB-1059-FA45-960B-ECD7CDA61B2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631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00D679-5083-F30B-1C57-129BA1361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49C26C-F681-5558-1943-3E81C3E071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B5DE21-DC83-16A2-306C-E824C00FDC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0EE6FA-D781-CDE3-6610-6DDA691310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CAA8FB-1059-FA45-960B-ECD7CDA61B2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951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07C14C-370D-2EDD-DB41-8C8372C8FC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6F0F3D-A20D-A23A-710A-E1F7293492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F15770-D069-1B6E-AD93-54E0711AF1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73B55A-2EA0-7F7F-FD4C-1C146724A1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CAA8FB-1059-FA45-960B-ECD7CDA61B2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169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21E225-2946-8726-A2D9-4D2AAC4E07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093C69-5B4D-8E67-81E6-59915BBCEE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907332-C23D-AD44-6EE2-0ED92CADD6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E15C8-8FAA-835B-2AB9-F521B74BFB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CAA8FB-1059-FA45-960B-ECD7CDA61B2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7215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E30891-9DDE-9438-1246-36DCA140E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2FA6F0-40E2-76FE-8ED9-25C92D6F06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1FFB2F-72B0-09D8-0C65-C4022A4087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FDF012-82D1-7F6C-87E8-B5E8AC7675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CAA8FB-1059-FA45-960B-ECD7CDA61B2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7899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775D2F-9E74-C029-DD48-B9CDC04E54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76C728-543A-2054-D110-45D1B17957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1AD7DA-94BC-321D-7C2B-B0E3137D51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E054EC-BC75-AC8F-1D57-AF5FF41C85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CAA8FB-1059-FA45-960B-ECD7CDA61B2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506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F3B9C-9FED-8F06-8C06-CD6E528AC2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625EEF-53BF-ED00-E968-7A6B5E10FE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C9AE5A-3A26-A94D-5507-71F5A4D2A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D2AA3-13CA-7E4B-9ADE-1A2B84FA3548}" type="datetimeFigureOut">
              <a:rPr lang="en-US" smtClean="0"/>
              <a:t>11/14/25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DAC81-2A15-A9C2-8352-1CEAF17EF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D8894-F592-B0C0-E077-F1F882CA6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A617F-DA7B-894D-9B71-A7230083F3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047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1DCB0-8634-45EA-CB84-D4458FD23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9413DC-C59E-8CC9-F56B-7B82805A93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467B9-D9BD-DA34-4715-1A02182B4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D2AA3-13CA-7E4B-9ADE-1A2B84FA3548}" type="datetimeFigureOut">
              <a:rPr lang="en-US" smtClean="0"/>
              <a:t>11/14/25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BA7D1-C6E7-7909-BE04-3C0C0826B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744FF7-EE2F-CF55-A60D-22BF22F99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A617F-DA7B-894D-9B71-A7230083F3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71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8151A9-5328-AB1C-313C-537A25B28C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05FA15-5468-8323-892C-2104476A2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7F28CA-1C72-948F-2290-95E70DA6C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D2AA3-13CA-7E4B-9ADE-1A2B84FA3548}" type="datetimeFigureOut">
              <a:rPr lang="en-US" smtClean="0"/>
              <a:t>11/14/25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BD1EAB-BB33-F163-FB1C-B3C665797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9C697-D955-41FC-E5E3-FCAA44BE2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A617F-DA7B-894D-9B71-A7230083F3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601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FD8CC-11F1-6958-75CC-1BB90518D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7193E-0450-C901-1783-A30E99BC9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C129A3-D887-0EFC-7CC6-01BDD5808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D2AA3-13CA-7E4B-9ADE-1A2B84FA3548}" type="datetimeFigureOut">
              <a:rPr lang="en-US" smtClean="0"/>
              <a:t>11/14/25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17BB02-9260-89DF-9D5C-D9F59B4DB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778D58-F968-E1C3-2A56-FAC9FC8C8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A617F-DA7B-894D-9B71-A7230083F3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250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E4A2D-A7E6-15EA-4B98-2F045D924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43DDB0-A7E5-F874-55CD-3FA40BC1D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784E37-4297-93E0-2872-50973E6F1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D2AA3-13CA-7E4B-9ADE-1A2B84FA3548}" type="datetimeFigureOut">
              <a:rPr lang="en-US" smtClean="0"/>
              <a:t>11/14/25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9E18A-29BF-7299-93EA-1CB9445F1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C7D47B-C7CE-0FA8-951E-67720161D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A617F-DA7B-894D-9B71-A7230083F3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12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5CCC6-0786-3607-BDD3-ECD9B6B10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A822F-9B96-5B91-3C16-CF1E3DE51C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FD7FC0-6B07-B4C3-E4B9-F7E415943B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726E7E-9F7F-BE79-1425-F32F5237F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D2AA3-13CA-7E4B-9ADE-1A2B84FA3548}" type="datetimeFigureOut">
              <a:rPr lang="en-US" smtClean="0"/>
              <a:t>11/14/25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4BD858-84C2-3DE1-F6B3-D2D9F44C2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54CF6B-FCC5-AA7D-B43E-C9D1B48E5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A617F-DA7B-894D-9B71-A7230083F3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120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CBEAB-F3DA-FFCA-2375-0066AC90D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B08033-2A22-8D43-4D2E-9014C8A6A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AF4D2D-56B2-A930-78C3-33E96AF2FE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D2545C-D2C0-9D64-6F72-2C8299E9F8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0A71B4-3A26-805A-6829-C776B14903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28BFD6-CF70-065D-CD3A-464983FFC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D2AA3-13CA-7E4B-9ADE-1A2B84FA3548}" type="datetimeFigureOut">
              <a:rPr lang="en-US" smtClean="0"/>
              <a:t>11/14/25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7B1CB8-6460-7336-F23E-43938F262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6F6640-DDB2-E87C-7066-104872675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A617F-DA7B-894D-9B71-A7230083F3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71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F40E0-28FC-201C-BEB7-1D44263D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DCAD28-88C0-6898-A122-8468A86A0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D2AA3-13CA-7E4B-9ADE-1A2B84FA3548}" type="datetimeFigureOut">
              <a:rPr lang="en-US" smtClean="0"/>
              <a:t>11/14/25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D22E8A-8874-2E60-41B8-7CE8198B0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F9269B-BFBE-32ED-EA11-F273F9170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A617F-DA7B-894D-9B71-A7230083F3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245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F652E1-AC62-9B91-5665-5BFFB83A6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D2AA3-13CA-7E4B-9ADE-1A2B84FA3548}" type="datetimeFigureOut">
              <a:rPr lang="en-US" smtClean="0"/>
              <a:t>11/14/25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0D3E33-3200-DFF2-2A01-4477CAB60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6D0739-65A1-FF9A-6DD7-DB99F76FA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A617F-DA7B-894D-9B71-A7230083F3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682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529B2-0173-CB92-776C-03E6E8D5F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1982C-93E5-6B41-C7B4-81C66B7C8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8F9905-22D0-68C4-3FE9-085D86AFE0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646E1B-C8E2-DF6E-8927-F5D9F6250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D2AA3-13CA-7E4B-9ADE-1A2B84FA3548}" type="datetimeFigureOut">
              <a:rPr lang="en-US" smtClean="0"/>
              <a:t>11/14/25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72EA36-8D23-3E5C-5A83-302989F4B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6C38AB-A94C-2DE7-7D19-E5D34A8A3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A617F-DA7B-894D-9B71-A7230083F3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44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2AE63-F75A-93BC-A995-548EDD463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BF959A-429D-A1DA-7E81-17AEB11DE7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79F77D-FEB1-5E90-2D0D-C66ADDD9B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6F0E1E-9D4B-0748-DAC4-9081F36EB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D2AA3-13CA-7E4B-9ADE-1A2B84FA3548}" type="datetimeFigureOut">
              <a:rPr lang="en-US" smtClean="0"/>
              <a:t>11/14/25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2F998A-E68B-B55F-8817-FFCC270E7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B6F550-B10A-DB28-105C-8AFDD2A79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A617F-DA7B-894D-9B71-A7230083F3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657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32E74D-BE5D-D95C-8C47-5C938D980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16812-52E1-672D-92D4-C238A0AE52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392D7-A422-8AB6-67DD-0B8266959D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FD2AA3-13CA-7E4B-9ADE-1A2B84FA3548}" type="datetimeFigureOut">
              <a:rPr lang="en-US" smtClean="0"/>
              <a:t>11/14/25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D7930F-054F-973A-DA84-FC99091775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30730C-8ED7-8308-49F1-AD395C01CA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AA617F-DA7B-894D-9B71-A7230083F3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268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hyperlink" Target="https://docs.nvidia.com/nsight-systems/UserGuide/index.html" TargetMode="External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hyperlink" Target="https://docs.nvidia.com/nsight-systems/AnalysisGuide/index.html" TargetMode="External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nvidia.com/nsight-systems/get-started#req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D76F3E-3A97-486B-B402-44400A8B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84E5C7-CD6D-4B2F-E8D8-F53E1F4618E8}"/>
              </a:ext>
            </a:extLst>
          </p:cNvPr>
          <p:cNvSpPr txBox="1">
            <a:spLocks/>
          </p:cNvSpPr>
          <p:nvPr/>
        </p:nvSpPr>
        <p:spPr>
          <a:xfrm>
            <a:off x="838199" y="3088552"/>
            <a:ext cx="10602434" cy="9724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800" dirty="0"/>
              <a:t>Nov 14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2025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1F6B52-91F4-4AEB-B6DB-29FEBCF28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433116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D6F061-7C53-44F4-9794-953DB70A4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46882" y="2348839"/>
            <a:ext cx="54864" cy="3946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47AECDB-4B4B-770A-7045-924FC6185ECD}"/>
              </a:ext>
            </a:extLst>
          </p:cNvPr>
          <p:cNvSpPr txBox="1">
            <a:spLocks/>
          </p:cNvSpPr>
          <p:nvPr/>
        </p:nvSpPr>
        <p:spPr>
          <a:xfrm>
            <a:off x="838199" y="1783975"/>
            <a:ext cx="10602434" cy="15501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800" dirty="0">
                <a:cs typeface="Arial" panose="020B0604020202020204" pitchFamily="34" charset="0"/>
              </a:rPr>
              <a:t>An Intro to </a:t>
            </a:r>
            <a:r>
              <a:rPr lang="en-US" sz="4800" kern="1200" dirty="0">
                <a:solidFill>
                  <a:schemeClr val="tx1"/>
                </a:solidFill>
                <a:cs typeface="Arial" panose="020B0604020202020204" pitchFamily="34" charset="0"/>
              </a:rPr>
              <a:t>Nvidia Nsight Systems</a:t>
            </a:r>
          </a:p>
        </p:txBody>
      </p:sp>
      <p:pic>
        <p:nvPicPr>
          <p:cNvPr id="1028" name="Picture 4" descr="Nsight Systems | NVIDIA Developer">
            <a:extLst>
              <a:ext uri="{FF2B5EF4-FFF2-40B4-BE49-F238E27FC236}">
                <a16:creationId xmlns:a16="http://schemas.microsoft.com/office/drawing/2014/main" id="{1670D1FE-D385-5F9D-4E5F-E797C21E1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499" y="142571"/>
            <a:ext cx="2062016" cy="2053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202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2C9F13-5015-25B3-C9BD-94426CC3B7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C42A2-6210-846A-84B4-A6E31773A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512" y="613108"/>
            <a:ext cx="10515600" cy="740661"/>
          </a:xfrm>
        </p:spPr>
        <p:txBody>
          <a:bodyPr>
            <a:normAutofit/>
          </a:bodyPr>
          <a:lstStyle/>
          <a:p>
            <a:r>
              <a:rPr lang="en-US" sz="3600" dirty="0"/>
              <a:t>Analyzing Results - Timeline View (CPU)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04427A24-2AE1-A61B-4F0F-2F560AB6482D}"/>
              </a:ext>
            </a:extLst>
          </p:cNvPr>
          <p:cNvSpPr/>
          <p:nvPr/>
        </p:nvSpPr>
        <p:spPr>
          <a:xfrm>
            <a:off x="9132277" y="0"/>
            <a:ext cx="3059724" cy="304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Local GUI (nsys-ui)</a:t>
            </a:r>
          </a:p>
        </p:txBody>
      </p:sp>
      <p:pic>
        <p:nvPicPr>
          <p:cNvPr id="6" name="Picture 5" descr="A close-up of a line&#10;&#10;AI-generated content may be incorrect.">
            <a:extLst>
              <a:ext uri="{FF2B5EF4-FFF2-40B4-BE49-F238E27FC236}">
                <a16:creationId xmlns:a16="http://schemas.microsoft.com/office/drawing/2014/main" id="{13B94558-C1D1-2A64-9C12-BDC5D8FA76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98" y="1662077"/>
            <a:ext cx="11912604" cy="3913869"/>
          </a:xfrm>
          <a:prstGeom prst="rect">
            <a:avLst/>
          </a:prstGeom>
        </p:spPr>
      </p:pic>
      <p:sp>
        <p:nvSpPr>
          <p:cNvPr id="9" name="Frame 8">
            <a:extLst>
              <a:ext uri="{FF2B5EF4-FFF2-40B4-BE49-F238E27FC236}">
                <a16:creationId xmlns:a16="http://schemas.microsoft.com/office/drawing/2014/main" id="{866A5C94-9BC7-16F3-0CB0-B030C8D601F1}"/>
              </a:ext>
            </a:extLst>
          </p:cNvPr>
          <p:cNvSpPr/>
          <p:nvPr/>
        </p:nvSpPr>
        <p:spPr>
          <a:xfrm>
            <a:off x="1707936" y="2596445"/>
            <a:ext cx="10344366" cy="832555"/>
          </a:xfrm>
          <a:prstGeom prst="frame">
            <a:avLst>
              <a:gd name="adj1" fmla="val 2195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5F15227-5901-BBFE-8372-54B637D2D3E4}"/>
              </a:ext>
            </a:extLst>
          </p:cNvPr>
          <p:cNvSpPr/>
          <p:nvPr/>
        </p:nvSpPr>
        <p:spPr>
          <a:xfrm>
            <a:off x="1117893" y="5793696"/>
            <a:ext cx="2342613" cy="4511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/>
              <a:t>Black: active CPU execution</a:t>
            </a:r>
          </a:p>
          <a:p>
            <a:pPr algn="ctr"/>
            <a:r>
              <a:rPr lang="en-US" sz="1000" dirty="0"/>
              <a:t>Gray/white: Idle or context switching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3073020-C119-9E47-64E7-B6C364765678}"/>
              </a:ext>
            </a:extLst>
          </p:cNvPr>
          <p:cNvCxnSpPr>
            <a:cxnSpLocks/>
            <a:stCxn id="10" idx="0"/>
            <a:endCxn id="9" idx="2"/>
          </p:cNvCxnSpPr>
          <p:nvPr/>
        </p:nvCxnSpPr>
        <p:spPr>
          <a:xfrm flipV="1">
            <a:off x="2289200" y="3429000"/>
            <a:ext cx="4590919" cy="23646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2840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CDA3E3-E1DD-24C2-3CAB-F848E03891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6C3F281B-CDEE-5553-2707-C4515640B086}"/>
              </a:ext>
            </a:extLst>
          </p:cNvPr>
          <p:cNvGrpSpPr>
            <a:grpSpLocks noChangeAspect="1"/>
          </p:cNvGrpSpPr>
          <p:nvPr/>
        </p:nvGrpSpPr>
        <p:grpSpPr>
          <a:xfrm>
            <a:off x="139698" y="1662077"/>
            <a:ext cx="6505651" cy="4981658"/>
            <a:chOff x="0" y="271874"/>
            <a:chExt cx="7772400" cy="5951663"/>
          </a:xfrm>
        </p:grpSpPr>
        <p:pic>
          <p:nvPicPr>
            <p:cNvPr id="5" name="Picture 4" descr="A screenshot of a computer&#10;&#10;AI-generated content may be incorrect.">
              <a:extLst>
                <a:ext uri="{FF2B5EF4-FFF2-40B4-BE49-F238E27FC236}">
                  <a16:creationId xmlns:a16="http://schemas.microsoft.com/office/drawing/2014/main" id="{3914F1A2-D8BB-11DE-E60E-459237C308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71874"/>
              <a:ext cx="7772400" cy="4025335"/>
            </a:xfrm>
            <a:prstGeom prst="rect">
              <a:avLst/>
            </a:prstGeom>
          </p:spPr>
        </p:pic>
        <p:pic>
          <p:nvPicPr>
            <p:cNvPr id="9" name="Picture 8" descr="A screenshot of a computer&#10;&#10;AI-generated content may be incorrect.">
              <a:extLst>
                <a:ext uri="{FF2B5EF4-FFF2-40B4-BE49-F238E27FC236}">
                  <a16:creationId xmlns:a16="http://schemas.microsoft.com/office/drawing/2014/main" id="{243E8696-DA57-17AF-95A9-CA98EE02B7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4297209"/>
              <a:ext cx="7772400" cy="1926328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31DDCBF-2F4F-7380-02EA-99EC630BF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512" y="613108"/>
            <a:ext cx="10515600" cy="740661"/>
          </a:xfrm>
        </p:spPr>
        <p:txBody>
          <a:bodyPr>
            <a:normAutofit/>
          </a:bodyPr>
          <a:lstStyle/>
          <a:p>
            <a:r>
              <a:rPr lang="en-US" sz="3600" dirty="0"/>
              <a:t>Analyzing Results - Timeline View (GPU)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A8262A3-C3A2-86FA-CFF3-C07E7FBB66D1}"/>
              </a:ext>
            </a:extLst>
          </p:cNvPr>
          <p:cNvSpPr/>
          <p:nvPr/>
        </p:nvSpPr>
        <p:spPr>
          <a:xfrm>
            <a:off x="9132277" y="0"/>
            <a:ext cx="3059724" cy="304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Local GUI (nsys-ui)</a:t>
            </a:r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0A8AB64F-E66B-DCD5-3D1D-5E01E8AC6828}"/>
              </a:ext>
            </a:extLst>
          </p:cNvPr>
          <p:cNvSpPr/>
          <p:nvPr/>
        </p:nvSpPr>
        <p:spPr>
          <a:xfrm>
            <a:off x="1173894" y="2771343"/>
            <a:ext cx="4922106" cy="1900670"/>
          </a:xfrm>
          <a:prstGeom prst="frame">
            <a:avLst>
              <a:gd name="adj1" fmla="val 731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FFC3C08A-76AC-A9B4-B032-68D271D7D7C6}"/>
              </a:ext>
            </a:extLst>
          </p:cNvPr>
          <p:cNvSpPr/>
          <p:nvPr/>
        </p:nvSpPr>
        <p:spPr>
          <a:xfrm>
            <a:off x="6858000" y="3496080"/>
            <a:ext cx="1767071" cy="4511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/>
              <a:t>Blue/purple: active kernels</a:t>
            </a:r>
          </a:p>
          <a:p>
            <a:pPr algn="ctr"/>
            <a:r>
              <a:rPr lang="en-US" sz="1000" dirty="0"/>
              <a:t>White: idle GPU</a:t>
            </a:r>
          </a:p>
        </p:txBody>
      </p:sp>
      <p:sp>
        <p:nvSpPr>
          <p:cNvPr id="17" name="Frame 16">
            <a:extLst>
              <a:ext uri="{FF2B5EF4-FFF2-40B4-BE49-F238E27FC236}">
                <a16:creationId xmlns:a16="http://schemas.microsoft.com/office/drawing/2014/main" id="{5FCC4D9C-079C-799F-EBCA-4A5C4F5336C5}"/>
              </a:ext>
            </a:extLst>
          </p:cNvPr>
          <p:cNvSpPr/>
          <p:nvPr/>
        </p:nvSpPr>
        <p:spPr>
          <a:xfrm>
            <a:off x="1173894" y="4723053"/>
            <a:ext cx="4922106" cy="1612374"/>
          </a:xfrm>
          <a:prstGeom prst="frame">
            <a:avLst>
              <a:gd name="adj1" fmla="val 731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96FCC84-7252-A920-987E-9D976D9B3AAF}"/>
              </a:ext>
            </a:extLst>
          </p:cNvPr>
          <p:cNvSpPr/>
          <p:nvPr/>
        </p:nvSpPr>
        <p:spPr>
          <a:xfrm>
            <a:off x="6858000" y="5303642"/>
            <a:ext cx="1767071" cy="4511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/>
              <a:t>Green: CPU to GPU</a:t>
            </a:r>
          </a:p>
          <a:p>
            <a:pPr algn="ctr"/>
            <a:r>
              <a:rPr lang="en-US" sz="1000" dirty="0"/>
              <a:t>Red: GPU to CPU</a:t>
            </a:r>
          </a:p>
        </p:txBody>
      </p:sp>
      <p:pic>
        <p:nvPicPr>
          <p:cNvPr id="20" name="Picture 19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C2A6D23-5481-B304-E577-AB50C1F1AB6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387" r="57369" b="87764"/>
          <a:stretch>
            <a:fillRect/>
          </a:stretch>
        </p:blipFill>
        <p:spPr>
          <a:xfrm>
            <a:off x="6858000" y="1642051"/>
            <a:ext cx="5194302" cy="1303914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A78A91A-14E8-E3CC-AECD-D91F3FCC267C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6096000" y="3721678"/>
            <a:ext cx="7620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D1D2717-C793-8343-FFAB-1DA5F8D9F05D}"/>
              </a:ext>
            </a:extLst>
          </p:cNvPr>
          <p:cNvCxnSpPr>
            <a:cxnSpLocks/>
            <a:stCxn id="18" idx="1"/>
          </p:cNvCxnSpPr>
          <p:nvPr/>
        </p:nvCxnSpPr>
        <p:spPr>
          <a:xfrm flipH="1">
            <a:off x="6096000" y="5529240"/>
            <a:ext cx="7620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2448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DE2B5D-8950-DAB8-2636-657F1FC88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344727E-DB1B-1BFB-8049-9DDA22DDA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97" y="1662077"/>
            <a:ext cx="8922495" cy="49789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E123A1-5A41-6D8D-29F5-B35A3DB0C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512" y="613108"/>
            <a:ext cx="10515600" cy="740661"/>
          </a:xfrm>
        </p:spPr>
        <p:txBody>
          <a:bodyPr>
            <a:normAutofit/>
          </a:bodyPr>
          <a:lstStyle/>
          <a:p>
            <a:r>
              <a:rPr lang="en-US" sz="3600" dirty="0"/>
              <a:t>Analyzing Results - Timeline View (Threads)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041A8B1D-46E4-729B-4744-A0E7FA001C5F}"/>
              </a:ext>
            </a:extLst>
          </p:cNvPr>
          <p:cNvSpPr/>
          <p:nvPr/>
        </p:nvSpPr>
        <p:spPr>
          <a:xfrm>
            <a:off x="9132277" y="0"/>
            <a:ext cx="3059724" cy="304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Local GUI (nsys-ui)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CED26A1-A755-3728-4B91-4583564B5973}"/>
              </a:ext>
            </a:extLst>
          </p:cNvPr>
          <p:cNvSpPr/>
          <p:nvPr/>
        </p:nvSpPr>
        <p:spPr>
          <a:xfrm>
            <a:off x="9476222" y="1458593"/>
            <a:ext cx="2116311" cy="7143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/>
              <a:t>Black: CPU utilization</a:t>
            </a:r>
          </a:p>
          <a:p>
            <a:pPr algn="ctr"/>
            <a:r>
              <a:rPr lang="en-US" sz="1000" dirty="0"/>
              <a:t>Red/Orange: OS runtime libraries</a:t>
            </a:r>
          </a:p>
          <a:p>
            <a:pPr algn="ctr"/>
            <a:r>
              <a:rPr lang="en-US" sz="1000" dirty="0"/>
              <a:t>Green: CUDA API call</a:t>
            </a:r>
          </a:p>
          <a:p>
            <a:pPr algn="ctr"/>
            <a:r>
              <a:rPr lang="en-US" sz="1000" dirty="0"/>
              <a:t>Blue: CUDA driver</a:t>
            </a: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734C0F4F-C108-68E7-4B97-CEC6AECB36CD}"/>
              </a:ext>
            </a:extLst>
          </p:cNvPr>
          <p:cNvSpPr/>
          <p:nvPr/>
        </p:nvSpPr>
        <p:spPr>
          <a:xfrm>
            <a:off x="1547967" y="1804702"/>
            <a:ext cx="7514225" cy="714374"/>
          </a:xfrm>
          <a:prstGeom prst="frame">
            <a:avLst>
              <a:gd name="adj1" fmla="val 1665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CF32C50B-9C6F-72FA-7302-58AE29A35BA7}"/>
              </a:ext>
            </a:extLst>
          </p:cNvPr>
          <p:cNvSpPr/>
          <p:nvPr/>
        </p:nvSpPr>
        <p:spPr>
          <a:xfrm>
            <a:off x="1547966" y="3429000"/>
            <a:ext cx="7514225" cy="432954"/>
          </a:xfrm>
          <a:prstGeom prst="frame">
            <a:avLst>
              <a:gd name="adj1" fmla="val 1665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30F61B8-06C0-1C11-CBE7-9D499D9F56B9}"/>
              </a:ext>
            </a:extLst>
          </p:cNvPr>
          <p:cNvSpPr/>
          <p:nvPr/>
        </p:nvSpPr>
        <p:spPr>
          <a:xfrm>
            <a:off x="9413062" y="4338924"/>
            <a:ext cx="1517103" cy="3791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/>
              <a:t>Each block is 1 call to a function in CUDA API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7A8A0E9-7B08-4071-AABA-93D382D3AE5D}"/>
              </a:ext>
            </a:extLst>
          </p:cNvPr>
          <p:cNvSpPr/>
          <p:nvPr/>
        </p:nvSpPr>
        <p:spPr>
          <a:xfrm>
            <a:off x="10644034" y="3639828"/>
            <a:ext cx="948499" cy="3791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/>
              <a:t>Each spike is a call to OS</a:t>
            </a:r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id="{4C64AEAE-D593-A26D-DA8E-0D30627BF56E}"/>
              </a:ext>
            </a:extLst>
          </p:cNvPr>
          <p:cNvSpPr/>
          <p:nvPr/>
        </p:nvSpPr>
        <p:spPr>
          <a:xfrm>
            <a:off x="1547965" y="2541084"/>
            <a:ext cx="7514225" cy="432954"/>
          </a:xfrm>
          <a:prstGeom prst="frame">
            <a:avLst>
              <a:gd name="adj1" fmla="val 1665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78E8AEE-D04D-BB14-8D65-63860E819F6D}"/>
              </a:ext>
            </a:extLst>
          </p:cNvPr>
          <p:cNvSpPr/>
          <p:nvPr/>
        </p:nvSpPr>
        <p:spPr>
          <a:xfrm>
            <a:off x="9935992" y="2377071"/>
            <a:ext cx="2116311" cy="3791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/>
              <a:t>These two rows are just isolating the colors of the row above</a:t>
            </a:r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BCEBA319-3FC9-C438-3B5B-59F4E4D3D441}"/>
              </a:ext>
            </a:extLst>
          </p:cNvPr>
          <p:cNvSpPr/>
          <p:nvPr/>
        </p:nvSpPr>
        <p:spPr>
          <a:xfrm>
            <a:off x="9048057" y="2266315"/>
            <a:ext cx="126380" cy="252761"/>
          </a:xfrm>
          <a:prstGeom prst="rightBrace">
            <a:avLst>
              <a:gd name="adj1" fmla="val 18015"/>
              <a:gd name="adj2" fmla="val 50000"/>
            </a:avLst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529F676-DC44-D4A8-B894-7082A0F965B1}"/>
              </a:ext>
            </a:extLst>
          </p:cNvPr>
          <p:cNvCxnSpPr>
            <a:cxnSpLocks/>
            <a:stCxn id="5" idx="1"/>
            <a:endCxn id="9" idx="3"/>
          </p:cNvCxnSpPr>
          <p:nvPr/>
        </p:nvCxnSpPr>
        <p:spPr>
          <a:xfrm flipH="1">
            <a:off x="9062192" y="1815780"/>
            <a:ext cx="414030" cy="3461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B58293E-3195-AED3-3257-21F22C184AD2}"/>
              </a:ext>
            </a:extLst>
          </p:cNvPr>
          <p:cNvCxnSpPr>
            <a:cxnSpLocks/>
            <a:stCxn id="17" idx="1"/>
            <a:endCxn id="18" idx="1"/>
          </p:cNvCxnSpPr>
          <p:nvPr/>
        </p:nvCxnSpPr>
        <p:spPr>
          <a:xfrm flipH="1" flipV="1">
            <a:off x="9174437" y="2392696"/>
            <a:ext cx="761555" cy="1739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C30E60C-3E35-0A32-D591-82DCB8737FC5}"/>
              </a:ext>
            </a:extLst>
          </p:cNvPr>
          <p:cNvCxnSpPr>
            <a:cxnSpLocks/>
            <a:stCxn id="14" idx="1"/>
            <a:endCxn id="15" idx="3"/>
          </p:cNvCxnSpPr>
          <p:nvPr/>
        </p:nvCxnSpPr>
        <p:spPr>
          <a:xfrm flipH="1" flipV="1">
            <a:off x="9062190" y="2757561"/>
            <a:ext cx="1581844" cy="10718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89521A9-6E5D-B0A8-090B-A9884EDE0C7B}"/>
              </a:ext>
            </a:extLst>
          </p:cNvPr>
          <p:cNvCxnSpPr>
            <a:cxnSpLocks/>
            <a:stCxn id="13" idx="0"/>
            <a:endCxn id="12" idx="3"/>
          </p:cNvCxnSpPr>
          <p:nvPr/>
        </p:nvCxnSpPr>
        <p:spPr>
          <a:xfrm flipH="1" flipV="1">
            <a:off x="9062191" y="3645477"/>
            <a:ext cx="1109423" cy="6934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5121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1C874E-7023-A880-E0BC-B89F943CDE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28B34-B5A1-DA16-E41F-816F19CBD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512" y="613108"/>
            <a:ext cx="10515600" cy="740661"/>
          </a:xfrm>
        </p:spPr>
        <p:txBody>
          <a:bodyPr>
            <a:normAutofit/>
          </a:bodyPr>
          <a:lstStyle/>
          <a:p>
            <a:r>
              <a:rPr lang="en-US" sz="3600" dirty="0"/>
              <a:t>Analyzing Results - Analysis Summary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F997198-8D75-1217-635B-B5A048CCFF89}"/>
              </a:ext>
            </a:extLst>
          </p:cNvPr>
          <p:cNvSpPr/>
          <p:nvPr/>
        </p:nvSpPr>
        <p:spPr>
          <a:xfrm>
            <a:off x="9132277" y="0"/>
            <a:ext cx="3059724" cy="304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Local GUI (nsys-ui)</a:t>
            </a:r>
          </a:p>
        </p:txBody>
      </p:sp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6147BC0-FC9B-D4C3-6B71-AECE63608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98" y="1662077"/>
            <a:ext cx="5878330" cy="4978972"/>
          </a:xfrm>
          <a:prstGeom prst="rect">
            <a:avLst/>
          </a:prstGeom>
        </p:spPr>
      </p:pic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396A844-D54A-D12D-82DE-BA865C15B7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1" y="1666647"/>
            <a:ext cx="5956302" cy="1562703"/>
          </a:xfrm>
          <a:prstGeom prst="rect">
            <a:avLst/>
          </a:prstGeom>
        </p:spPr>
      </p:pic>
      <p:pic>
        <p:nvPicPr>
          <p:cNvPr id="10" name="Picture 9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1015CB6-B05A-EFC4-B567-3D730F77EE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2732" y="3359002"/>
            <a:ext cx="3769569" cy="1832352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526D242-406D-0D9C-F11F-1AB4E303AFE1}"/>
              </a:ext>
            </a:extLst>
          </p:cNvPr>
          <p:cNvSpPr txBox="1">
            <a:spLocks/>
          </p:cNvSpPr>
          <p:nvPr/>
        </p:nvSpPr>
        <p:spPr>
          <a:xfrm>
            <a:off x="8913862" y="6150360"/>
            <a:ext cx="3138439" cy="490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CA" sz="1400" dirty="0"/>
              <a:t>Summary of system, application, hardware, processes, etc.</a:t>
            </a:r>
          </a:p>
        </p:txBody>
      </p:sp>
    </p:spTree>
    <p:extLst>
      <p:ext uri="{BB962C8B-B14F-4D97-AF65-F5344CB8AC3E}">
        <p14:creationId xmlns:p14="http://schemas.microsoft.com/office/powerpoint/2010/main" val="3179397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2A4D91-B636-F4CC-3861-9D656468FD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2D0BB-AD59-B361-CB01-DBD8284D0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512" y="613108"/>
            <a:ext cx="10515600" cy="740661"/>
          </a:xfrm>
        </p:spPr>
        <p:txBody>
          <a:bodyPr>
            <a:normAutofit/>
          </a:bodyPr>
          <a:lstStyle/>
          <a:p>
            <a:r>
              <a:rPr lang="en-US" sz="3600" dirty="0"/>
              <a:t>Analyzing Results - Diagnostics Summary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93CEFF5-5514-4718-1AB5-38EBC69A42B4}"/>
              </a:ext>
            </a:extLst>
          </p:cNvPr>
          <p:cNvSpPr/>
          <p:nvPr/>
        </p:nvSpPr>
        <p:spPr>
          <a:xfrm>
            <a:off x="9132277" y="0"/>
            <a:ext cx="3059724" cy="304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Local GUI (nsys-ui)</a:t>
            </a:r>
          </a:p>
        </p:txBody>
      </p:sp>
      <p:pic>
        <p:nvPicPr>
          <p:cNvPr id="5" name="Picture 4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D87A1428-756C-947C-8E6E-704422E9E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98" y="1662077"/>
            <a:ext cx="8082097" cy="4983530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03E94BE-F6A3-F7BC-C014-B42E972C9494}"/>
              </a:ext>
            </a:extLst>
          </p:cNvPr>
          <p:cNvSpPr/>
          <p:nvPr/>
        </p:nvSpPr>
        <p:spPr>
          <a:xfrm>
            <a:off x="8356877" y="1848645"/>
            <a:ext cx="2037156" cy="1875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/>
              <a:t>None of these are critical to fix </a:t>
            </a:r>
            <a:r>
              <a:rPr lang="en-US" sz="1000" dirty="0">
                <a:sym typeface="Wingdings" pitchFamily="2" charset="2"/>
              </a:rPr>
              <a:t></a:t>
            </a:r>
            <a:endParaRPr lang="en-US" sz="10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2B06599-A3BE-131F-BEAE-0EB5B4C522CC}"/>
              </a:ext>
            </a:extLst>
          </p:cNvPr>
          <p:cNvSpPr txBox="1">
            <a:spLocks/>
          </p:cNvSpPr>
          <p:nvPr/>
        </p:nvSpPr>
        <p:spPr>
          <a:xfrm>
            <a:off x="8913862" y="6150360"/>
            <a:ext cx="3138439" cy="490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CA" sz="1400" dirty="0"/>
              <a:t>If we want to debug Nsight itself, we can see warnings, etc. here</a:t>
            </a:r>
          </a:p>
        </p:txBody>
      </p:sp>
    </p:spTree>
    <p:extLst>
      <p:ext uri="{BB962C8B-B14F-4D97-AF65-F5344CB8AC3E}">
        <p14:creationId xmlns:p14="http://schemas.microsoft.com/office/powerpoint/2010/main" val="1605893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017C84-175C-DE10-F4BC-E6D96772C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0D46A-E8B0-91BD-FE84-8213DC4F5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512" y="613108"/>
            <a:ext cx="10515600" cy="740661"/>
          </a:xfrm>
        </p:spPr>
        <p:txBody>
          <a:bodyPr>
            <a:normAutofit/>
          </a:bodyPr>
          <a:lstStyle/>
          <a:p>
            <a:r>
              <a:rPr lang="en-US" sz="3600" dirty="0"/>
              <a:t>Analyzing Results – Bottom-Up View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BC1A152-4877-490F-AEBE-57E02564F932}"/>
              </a:ext>
            </a:extLst>
          </p:cNvPr>
          <p:cNvSpPr/>
          <p:nvPr/>
        </p:nvSpPr>
        <p:spPr>
          <a:xfrm>
            <a:off x="9132277" y="0"/>
            <a:ext cx="3059724" cy="304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Local GUI (nsys-ui)</a:t>
            </a:r>
          </a:p>
        </p:txBody>
      </p:sp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9D7BD7B-8702-D966-7322-4F928D0D2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98" y="1662077"/>
            <a:ext cx="9130158" cy="2293235"/>
          </a:xfrm>
          <a:prstGeom prst="rect">
            <a:avLst/>
          </a:prstGeom>
        </p:spPr>
      </p:pic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C4FDD6D-A2C0-0171-BC80-8B1729119F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697" y="4634748"/>
            <a:ext cx="9130157" cy="2010859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011E4D1-CA62-9F08-312C-FC564FB333D3}"/>
              </a:ext>
            </a:extLst>
          </p:cNvPr>
          <p:cNvSpPr/>
          <p:nvPr/>
        </p:nvSpPr>
        <p:spPr>
          <a:xfrm>
            <a:off x="4097013" y="4131068"/>
            <a:ext cx="1215524" cy="3379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/>
              <a:t>CPU linear algebra library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29255CD-4C15-27C0-F1C2-82715CBC3DC5}"/>
              </a:ext>
            </a:extLst>
          </p:cNvPr>
          <p:cNvSpPr/>
          <p:nvPr/>
        </p:nvSpPr>
        <p:spPr>
          <a:xfrm>
            <a:off x="867097" y="4191571"/>
            <a:ext cx="1313395" cy="2069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/>
              <a:t>Garbage collection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AE5D9DC-DD3C-1DE2-91FE-29C355E55508}"/>
              </a:ext>
            </a:extLst>
          </p:cNvPr>
          <p:cNvSpPr txBox="1">
            <a:spLocks/>
          </p:cNvSpPr>
          <p:nvPr/>
        </p:nvSpPr>
        <p:spPr>
          <a:xfrm>
            <a:off x="9756515" y="6150360"/>
            <a:ext cx="2295786" cy="490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CA" sz="1400" dirty="0"/>
              <a:t>Shows what the CPU cores are doing!</a:t>
            </a: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F02D275E-00E7-C974-5213-161EC5983E23}"/>
              </a:ext>
            </a:extLst>
          </p:cNvPr>
          <p:cNvSpPr/>
          <p:nvPr/>
        </p:nvSpPr>
        <p:spPr>
          <a:xfrm>
            <a:off x="139697" y="2415575"/>
            <a:ext cx="1779538" cy="156804"/>
          </a:xfrm>
          <a:prstGeom prst="frame">
            <a:avLst>
              <a:gd name="adj1" fmla="val 5265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2CF580BB-CBAC-5965-89C4-6C92F285C569}"/>
              </a:ext>
            </a:extLst>
          </p:cNvPr>
          <p:cNvSpPr/>
          <p:nvPr/>
        </p:nvSpPr>
        <p:spPr>
          <a:xfrm>
            <a:off x="139697" y="5359302"/>
            <a:ext cx="1779538" cy="156804"/>
          </a:xfrm>
          <a:prstGeom prst="frame">
            <a:avLst>
              <a:gd name="adj1" fmla="val 5265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B6F4BE0-A126-AEF8-72B2-8E11FC534574}"/>
              </a:ext>
            </a:extLst>
          </p:cNvPr>
          <p:cNvCxnSpPr>
            <a:cxnSpLocks/>
            <a:stCxn id="10" idx="2"/>
            <a:endCxn id="14" idx="3"/>
          </p:cNvCxnSpPr>
          <p:nvPr/>
        </p:nvCxnSpPr>
        <p:spPr>
          <a:xfrm flipH="1">
            <a:off x="1919235" y="4468969"/>
            <a:ext cx="2785540" cy="9687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A5D95D5-A9E0-C8A1-029A-89C05812734F}"/>
              </a:ext>
            </a:extLst>
          </p:cNvPr>
          <p:cNvCxnSpPr>
            <a:cxnSpLocks/>
            <a:stCxn id="11" idx="0"/>
            <a:endCxn id="13" idx="2"/>
          </p:cNvCxnSpPr>
          <p:nvPr/>
        </p:nvCxnSpPr>
        <p:spPr>
          <a:xfrm flipH="1" flipV="1">
            <a:off x="1029466" y="2572379"/>
            <a:ext cx="494329" cy="16191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700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3DC34A-9165-9D45-1FDD-E32019245E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8EF07-CB49-DB9F-3973-AD8207B3F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:D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757865-50BF-5215-64E8-F8EAEF1E9E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527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E39018-8653-24D8-445D-7B4EFA396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B9140-0CDF-3372-0B87-013267428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512" y="613108"/>
            <a:ext cx="10515600" cy="740661"/>
          </a:xfrm>
        </p:spPr>
        <p:txBody>
          <a:bodyPr>
            <a:normAutofit/>
          </a:bodyPr>
          <a:lstStyle/>
          <a:p>
            <a:r>
              <a:rPr lang="en-US" sz="3600" dirty="0"/>
              <a:t>How does it work?</a:t>
            </a:r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A6BDC891-D9CE-CC9F-059A-7BF760D5B788}"/>
              </a:ext>
            </a:extLst>
          </p:cNvPr>
          <p:cNvSpPr txBox="1">
            <a:spLocks/>
          </p:cNvSpPr>
          <p:nvPr/>
        </p:nvSpPr>
        <p:spPr>
          <a:xfrm>
            <a:off x="579472" y="1593071"/>
            <a:ext cx="10251660" cy="52649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1400" dirty="0"/>
              <a:t>About</a:t>
            </a:r>
          </a:p>
          <a:p>
            <a:r>
              <a:rPr lang="en-CA" sz="1400" dirty="0"/>
              <a:t>Nsight Systems is a system-wide performance analysis, we can capture activity across the CPU, GPU, and OS!</a:t>
            </a:r>
          </a:p>
          <a:p>
            <a:r>
              <a:rPr lang="en-CA" sz="1400" dirty="0"/>
              <a:t>Uses low-overhead tracing/sampling to find bottlenecks – thus can’t exactly tell you why slowdowns are occurring, just where + when.</a:t>
            </a:r>
          </a:p>
          <a:p>
            <a:pPr marL="0" indent="0">
              <a:buNone/>
            </a:pPr>
            <a:endParaRPr lang="en-CA" sz="1400" dirty="0"/>
          </a:p>
          <a:p>
            <a:pPr marL="0" indent="0">
              <a:buNone/>
            </a:pPr>
            <a:endParaRPr lang="en-CA" sz="1400" dirty="0"/>
          </a:p>
          <a:p>
            <a:endParaRPr lang="en-CA" sz="1400" dirty="0"/>
          </a:p>
          <a:p>
            <a:pPr marL="0" indent="0">
              <a:buNone/>
            </a:pPr>
            <a:endParaRPr lang="en-CA" sz="1400" dirty="0"/>
          </a:p>
          <a:p>
            <a:pPr marL="0" indent="0">
              <a:buNone/>
            </a:pPr>
            <a:endParaRPr lang="en-CA" sz="1400" dirty="0"/>
          </a:p>
          <a:p>
            <a:pPr marL="0" indent="0">
              <a:buNone/>
            </a:pPr>
            <a:endParaRPr lang="en-CA" sz="1400" dirty="0"/>
          </a:p>
          <a:p>
            <a:pPr marL="0" indent="0">
              <a:buNone/>
            </a:pPr>
            <a:endParaRPr lang="en-CA" sz="1400" dirty="0"/>
          </a:p>
          <a:p>
            <a:pPr marL="0" indent="0">
              <a:buNone/>
            </a:pPr>
            <a:r>
              <a:rPr lang="en-CA" sz="1400" dirty="0"/>
              <a:t>Optimization</a:t>
            </a:r>
          </a:p>
          <a:p>
            <a:r>
              <a:rPr lang="en-CA" sz="1400" dirty="0"/>
              <a:t>If bottleneck is GPU-bound, we can use Nsight Compute to analyze specific kernels (not discussed here)</a:t>
            </a:r>
          </a:p>
          <a:p>
            <a:r>
              <a:rPr lang="en-CA" sz="1400" dirty="0"/>
              <a:t>Otherwise, profile as normal.</a:t>
            </a:r>
          </a:p>
          <a:p>
            <a:endParaRPr lang="en-CA" sz="1400" dirty="0"/>
          </a:p>
          <a:p>
            <a:pPr marL="0" indent="0">
              <a:buNone/>
            </a:pPr>
            <a:r>
              <a:rPr lang="en-CA" sz="1400" dirty="0">
                <a:hlinkClick r:id="rId3"/>
              </a:rPr>
              <a:t>https://docs.nvidia.com/nsight-systems/UserGuide/index.html</a:t>
            </a:r>
            <a:r>
              <a:rPr lang="en-CA" sz="1400" dirty="0"/>
              <a:t> , </a:t>
            </a:r>
            <a:r>
              <a:rPr lang="en-CA" sz="1400" dirty="0">
                <a:hlinkClick r:id="rId4"/>
              </a:rPr>
              <a:t>https://docs.nvidia.com/nsight-systems/AnalysisGuide/index.html</a:t>
            </a:r>
            <a:r>
              <a:rPr lang="en-CA" sz="1400" dirty="0"/>
              <a:t> 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58329DE-E82B-13CA-66CC-F7E52BDC67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1898880"/>
              </p:ext>
            </p:extLst>
          </p:nvPr>
        </p:nvGraphicFramePr>
        <p:xfrm>
          <a:off x="604512" y="2877911"/>
          <a:ext cx="8128000" cy="1949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833247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9B855F-0EE6-4F3E-C759-0E085E2148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D88E4-A941-F545-FB54-8246D2F43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512" y="613108"/>
            <a:ext cx="10515600" cy="740661"/>
          </a:xfrm>
        </p:spPr>
        <p:txBody>
          <a:bodyPr>
            <a:normAutofit/>
          </a:bodyPr>
          <a:lstStyle/>
          <a:p>
            <a:r>
              <a:rPr lang="en-US" sz="3600" dirty="0"/>
              <a:t>Installation</a:t>
            </a:r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0B672FE5-4330-E69F-AA6B-4CA0B6093E66}"/>
              </a:ext>
            </a:extLst>
          </p:cNvPr>
          <p:cNvSpPr txBox="1">
            <a:spLocks/>
          </p:cNvSpPr>
          <p:nvPr/>
        </p:nvSpPr>
        <p:spPr>
          <a:xfrm>
            <a:off x="604512" y="1353769"/>
            <a:ext cx="10122872" cy="11590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400" dirty="0"/>
              <a:t>Download from here: </a:t>
            </a:r>
            <a:r>
              <a:rPr lang="en-CA" sz="1400" dirty="0">
                <a:hlinkClick r:id="rId3"/>
              </a:rPr>
              <a:t>https://developer.nvidia.com/nsight-systems/get-started#reqs</a:t>
            </a:r>
            <a:endParaRPr lang="en-CA" sz="1400" dirty="0"/>
          </a:p>
          <a:p>
            <a:pPr lvl="1"/>
            <a:r>
              <a:rPr lang="en-CA" sz="1200" dirty="0"/>
              <a:t>Needs to be on both your workstation and personal device! (if you are using SSH) </a:t>
            </a:r>
          </a:p>
          <a:p>
            <a:r>
              <a:rPr lang="en-CA" sz="1400" dirty="0"/>
              <a:t>Set execution privileges in the file via </a:t>
            </a:r>
            <a:r>
              <a:rPr lang="en-CA" sz="1400" dirty="0" err="1"/>
              <a:t>chmod</a:t>
            </a:r>
            <a:r>
              <a:rPr lang="en-CA" sz="1400" dirty="0"/>
              <a:t> +x NVIDIA_Nsight_Systems_Linux_*.run </a:t>
            </a:r>
          </a:p>
          <a:p>
            <a:r>
              <a:rPr lang="en-CA" sz="1400" dirty="0"/>
              <a:t>Run ./</a:t>
            </a:r>
            <a:r>
              <a:rPr lang="en-CA" sz="1400" dirty="0" err="1"/>
              <a:t>NVIDIA_Nsight_Systems_Linux</a:t>
            </a:r>
            <a:r>
              <a:rPr lang="en-CA" sz="1400" dirty="0"/>
              <a:t>_*.run to make it available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69ED70C-0702-CA9D-BCF5-8B6B46CD9F1D}"/>
              </a:ext>
            </a:extLst>
          </p:cNvPr>
          <p:cNvSpPr txBox="1">
            <a:spLocks/>
          </p:cNvSpPr>
          <p:nvPr/>
        </p:nvSpPr>
        <p:spPr>
          <a:xfrm>
            <a:off x="604512" y="2810370"/>
            <a:ext cx="10515600" cy="740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Profiling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B1BBCFE-ECE7-AE8A-A6AD-7A08CBD70BAD}"/>
              </a:ext>
            </a:extLst>
          </p:cNvPr>
          <p:cNvSpPr txBox="1">
            <a:spLocks/>
          </p:cNvSpPr>
          <p:nvPr/>
        </p:nvSpPr>
        <p:spPr>
          <a:xfrm>
            <a:off x="604512" y="3551031"/>
            <a:ext cx="10122872" cy="26938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CA" sz="1400" b="1" dirty="0"/>
              <a:t>Post-run analysis </a:t>
            </a:r>
            <a:r>
              <a:rPr lang="en-CA" sz="1400" dirty="0"/>
              <a:t>(most common/easier to use)</a:t>
            </a:r>
          </a:p>
          <a:p>
            <a:pPr lvl="1" fontAlgn="base"/>
            <a:r>
              <a:rPr lang="en-CA" sz="1200" dirty="0"/>
              <a:t>Run </a:t>
            </a:r>
            <a:r>
              <a:rPr lang="en-CA" sz="1200" dirty="0" err="1"/>
              <a:t>nsys</a:t>
            </a:r>
            <a:r>
              <a:rPr lang="en-CA" sz="1200" dirty="0"/>
              <a:t> profile -o report </a:t>
            </a:r>
            <a:r>
              <a:rPr lang="en-CA" sz="1200" dirty="0" err="1"/>
              <a:t>julia</a:t>
            </a:r>
            <a:r>
              <a:rPr lang="en-CA" sz="1200" dirty="0"/>
              <a:t> </a:t>
            </a:r>
            <a:r>
              <a:rPr lang="en-CA" sz="1200" dirty="0" err="1"/>
              <a:t>script.jl</a:t>
            </a:r>
            <a:r>
              <a:rPr lang="en-CA" sz="1200" dirty="0"/>
              <a:t> </a:t>
            </a:r>
          </a:p>
          <a:p>
            <a:pPr lvl="2" fontAlgn="base"/>
            <a:r>
              <a:rPr lang="en-CA" sz="1200" dirty="0"/>
              <a:t>”report”: name of the output file, ”script”: name of the input file</a:t>
            </a:r>
          </a:p>
          <a:p>
            <a:pPr fontAlgn="base"/>
            <a:r>
              <a:rPr lang="en-CA" sz="1400" b="1" dirty="0"/>
              <a:t>During-run analysis </a:t>
            </a:r>
            <a:r>
              <a:rPr lang="en-CA" sz="1400" dirty="0"/>
              <a:t>(not discussed here)</a:t>
            </a:r>
          </a:p>
          <a:p>
            <a:pPr lvl="1" fontAlgn="base"/>
            <a:r>
              <a:rPr lang="en-CA" sz="1200" dirty="0"/>
              <a:t>Interactive CLI</a:t>
            </a:r>
          </a:p>
          <a:p>
            <a:pPr lvl="2" fontAlgn="base"/>
            <a:r>
              <a:rPr lang="en-CA" sz="1200" dirty="0"/>
              <a:t>Launch in terminal w/ manual control over what runs</a:t>
            </a:r>
          </a:p>
          <a:p>
            <a:pPr lvl="2" fontAlgn="base"/>
            <a:r>
              <a:rPr lang="en-CA" sz="1200" dirty="0"/>
              <a:t>Run </a:t>
            </a:r>
            <a:r>
              <a:rPr lang="en-CA" sz="1200" dirty="0" err="1"/>
              <a:t>nsys</a:t>
            </a:r>
            <a:r>
              <a:rPr lang="en-CA" sz="1200" dirty="0"/>
              <a:t> launch </a:t>
            </a:r>
            <a:r>
              <a:rPr lang="en-CA" sz="1200" dirty="0" err="1"/>
              <a:t>julia</a:t>
            </a:r>
            <a:r>
              <a:rPr lang="en-CA" sz="1200" dirty="0"/>
              <a:t> –project=.</a:t>
            </a:r>
            <a:r>
              <a:rPr lang="en-CA" sz="1200" dirty="0" err="1"/>
              <a:t>script.jl</a:t>
            </a:r>
            <a:r>
              <a:rPr lang="en-CA" sz="1200" dirty="0"/>
              <a:t>, </a:t>
            </a:r>
            <a:r>
              <a:rPr lang="en-CA" sz="1200" dirty="0" err="1"/>
              <a:t>nsys</a:t>
            </a:r>
            <a:r>
              <a:rPr lang="en-CA" sz="1200" dirty="0"/>
              <a:t> start/stop, etc.</a:t>
            </a:r>
          </a:p>
          <a:p>
            <a:pPr lvl="1" fontAlgn="base"/>
            <a:r>
              <a:rPr lang="en-CA" sz="1200" dirty="0"/>
              <a:t>Interactive GUI</a:t>
            </a:r>
          </a:p>
          <a:p>
            <a:pPr lvl="2" fontAlgn="base"/>
            <a:r>
              <a:rPr lang="en-CA" sz="1200" dirty="0"/>
              <a:t>Launch in program on remote and view locally as it runs</a:t>
            </a:r>
          </a:p>
          <a:p>
            <a:pPr lvl="2" fontAlgn="base"/>
            <a:r>
              <a:rPr lang="en-CA" sz="1200" dirty="0"/>
              <a:t>Run ssh -X </a:t>
            </a:r>
            <a:r>
              <a:rPr lang="en-CA" sz="1200" dirty="0" err="1"/>
              <a:t>user@server</a:t>
            </a:r>
            <a:r>
              <a:rPr lang="en-CA" sz="1200" dirty="0"/>
              <a:t> </a:t>
            </a:r>
            <a:r>
              <a:rPr lang="en-CA" sz="1200" dirty="0" err="1"/>
              <a:t>nsys-ui</a:t>
            </a:r>
            <a:endParaRPr lang="en-CA" sz="1200" dirty="0"/>
          </a:p>
          <a:p>
            <a:pPr fontAlgn="base"/>
            <a:r>
              <a:rPr lang="en-CA" sz="1400" dirty="0"/>
              <a:t>Each method outputs a .</a:t>
            </a:r>
            <a:r>
              <a:rPr lang="en-CA" sz="1400" dirty="0" err="1"/>
              <a:t>nsys</a:t>
            </a:r>
            <a:r>
              <a:rPr lang="en-CA" sz="1400" dirty="0"/>
              <a:t>-rep file which we can analyze further…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7E20D98-0ED6-ADA6-A695-3783B6CF17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363554"/>
              </p:ext>
            </p:extLst>
          </p:nvPr>
        </p:nvGraphicFramePr>
        <p:xfrm>
          <a:off x="7396134" y="3415982"/>
          <a:ext cx="3723978" cy="28289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4453">
                  <a:extLst>
                    <a:ext uri="{9D8B030D-6E8A-4147-A177-3AD203B41FA5}">
                      <a16:colId xmlns:a16="http://schemas.microsoft.com/office/drawing/2014/main" val="4287972960"/>
                    </a:ext>
                  </a:extLst>
                </a:gridCol>
                <a:gridCol w="2379525">
                  <a:extLst>
                    <a:ext uri="{9D8B030D-6E8A-4147-A177-3AD203B41FA5}">
                      <a16:colId xmlns:a16="http://schemas.microsoft.com/office/drawing/2014/main" val="1965296421"/>
                    </a:ext>
                  </a:extLst>
                </a:gridCol>
              </a:tblGrid>
              <a:tr h="28257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Flag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Description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950490"/>
                  </a:ext>
                </a:extLst>
              </a:tr>
              <a:tr h="28257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-o, --output &lt;name&gt;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Filename for output.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06067686"/>
                  </a:ext>
                </a:extLst>
              </a:tr>
              <a:tr h="36923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-t, --trace &lt;</a:t>
                      </a:r>
                      <a:r>
                        <a:rPr lang="en-US" sz="1000" dirty="0" err="1"/>
                        <a:t>apis</a:t>
                      </a:r>
                      <a:r>
                        <a:rPr lang="en-US" sz="1000" dirty="0"/>
                        <a:t>&gt;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Select which APIs to trace (ex. </a:t>
                      </a:r>
                      <a:r>
                        <a:rPr lang="en-US" sz="1000" dirty="0" err="1"/>
                        <a:t>cuda</a:t>
                      </a:r>
                      <a:r>
                        <a:rPr lang="en-US" sz="1000" dirty="0"/>
                        <a:t>, </a:t>
                      </a:r>
                      <a:r>
                        <a:rPr lang="en-US" sz="1000" dirty="0" err="1"/>
                        <a:t>nvtx</a:t>
                      </a:r>
                      <a:r>
                        <a:rPr lang="en-US" sz="1000" dirty="0"/>
                        <a:t>, </a:t>
                      </a:r>
                      <a:r>
                        <a:rPr lang="en-US" sz="1000" dirty="0" err="1"/>
                        <a:t>osrt</a:t>
                      </a:r>
                      <a:r>
                        <a:rPr lang="en-US" sz="1000" dirty="0"/>
                        <a:t>, </a:t>
                      </a:r>
                      <a:r>
                        <a:rPr lang="en-US" sz="1000" dirty="0" err="1"/>
                        <a:t>cudnn</a:t>
                      </a:r>
                      <a:r>
                        <a:rPr lang="en-US" sz="1000" dirty="0"/>
                        <a:t>, </a:t>
                      </a:r>
                      <a:r>
                        <a:rPr lang="en-US" sz="1000" dirty="0" err="1"/>
                        <a:t>mpi</a:t>
                      </a:r>
                      <a:r>
                        <a:rPr lang="en-US" sz="1000" dirty="0"/>
                        <a:t>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48961101"/>
                  </a:ext>
                </a:extLst>
              </a:tr>
              <a:tr h="36923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-y, --delay &lt;s&gt;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Delays start of data collection by s seconds.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14569366"/>
                  </a:ext>
                </a:extLst>
              </a:tr>
              <a:tr h="28257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-d, --duration &lt;s&gt;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Stops data collection after s seconds.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19405075"/>
                  </a:ext>
                </a:extLst>
              </a:tr>
              <a:tr h="36923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--capture-range &lt;trigger&gt;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Starts data collection only after a trigger is hit (ex. </a:t>
                      </a:r>
                      <a:r>
                        <a:rPr lang="en-US" sz="1000" dirty="0" err="1"/>
                        <a:t>nvtx</a:t>
                      </a:r>
                      <a:r>
                        <a:rPr lang="en-US" sz="1000" dirty="0"/>
                        <a:t>).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57139737"/>
                  </a:ext>
                </a:extLst>
              </a:tr>
              <a:tr h="36923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--stats &lt;bool&gt;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Run </a:t>
                      </a:r>
                      <a:r>
                        <a:rPr lang="en-US" sz="1000" dirty="0" err="1"/>
                        <a:t>nsys</a:t>
                      </a:r>
                      <a:r>
                        <a:rPr lang="en-US" sz="1000" dirty="0"/>
                        <a:t> automatically after collection finishes.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29438066"/>
                  </a:ext>
                </a:extLst>
              </a:tr>
              <a:tr h="36923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--export &lt;type&gt;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Export report automatically to another format (ex. </a:t>
                      </a:r>
                      <a:r>
                        <a:rPr lang="en-US" sz="1000" dirty="0" err="1"/>
                        <a:t>sqlite</a:t>
                      </a:r>
                      <a:r>
                        <a:rPr lang="en-US" sz="1000" dirty="0"/>
                        <a:t>, csv, etc.)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273893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7364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AF13DC-86B1-503F-257F-3453FC0CB1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75AD1-1DF1-E452-6C68-2858E7BE5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512" y="613108"/>
            <a:ext cx="10515600" cy="740661"/>
          </a:xfrm>
        </p:spPr>
        <p:txBody>
          <a:bodyPr>
            <a:normAutofit/>
          </a:bodyPr>
          <a:lstStyle/>
          <a:p>
            <a:r>
              <a:rPr lang="en-US" sz="3600" dirty="0"/>
              <a:t>Viewing Results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DD4ECB9-778E-49A1-D020-73134D4104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878911"/>
              </p:ext>
            </p:extLst>
          </p:nvPr>
        </p:nvGraphicFramePr>
        <p:xfrm>
          <a:off x="604510" y="1574800"/>
          <a:ext cx="10515602" cy="4382409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585121">
                  <a:extLst>
                    <a:ext uri="{9D8B030D-6E8A-4147-A177-3AD203B41FA5}">
                      <a16:colId xmlns:a16="http://schemas.microsoft.com/office/drawing/2014/main" val="1670241264"/>
                    </a:ext>
                  </a:extLst>
                </a:gridCol>
                <a:gridCol w="2976827">
                  <a:extLst>
                    <a:ext uri="{9D8B030D-6E8A-4147-A177-3AD203B41FA5}">
                      <a16:colId xmlns:a16="http://schemas.microsoft.com/office/drawing/2014/main" val="4103784114"/>
                    </a:ext>
                  </a:extLst>
                </a:gridCol>
                <a:gridCol w="2976827">
                  <a:extLst>
                    <a:ext uri="{9D8B030D-6E8A-4147-A177-3AD203B41FA5}">
                      <a16:colId xmlns:a16="http://schemas.microsoft.com/office/drawing/2014/main" val="2739804820"/>
                    </a:ext>
                  </a:extLst>
                </a:gridCol>
                <a:gridCol w="2976827">
                  <a:extLst>
                    <a:ext uri="{9D8B030D-6E8A-4147-A177-3AD203B41FA5}">
                      <a16:colId xmlns:a16="http://schemas.microsoft.com/office/drawing/2014/main" val="3693374737"/>
                    </a:ext>
                  </a:extLst>
                </a:gridCol>
              </a:tblGrid>
              <a:tr h="849984"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CLI Statistics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Expert System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Local GUI*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712483"/>
                  </a:ext>
                </a:extLst>
              </a:tr>
              <a:tr h="84998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Command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nsys stats </a:t>
                      </a:r>
                      <a:r>
                        <a:rPr lang="en-CA" sz="1400" b="0" u="none" strike="noStrike" kern="1200" dirty="0" err="1">
                          <a:solidFill>
                            <a:schemeClr val="dk1"/>
                          </a:solidFill>
                          <a:effectLst/>
                        </a:rPr>
                        <a:t>report.nsys</a:t>
                      </a:r>
                      <a:r>
                        <a:rPr lang="en-CA" sz="14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-rep</a:t>
                      </a:r>
                      <a:endParaRPr lang="en-US" sz="1400" dirty="0"/>
                    </a:p>
                  </a:txBody>
                  <a:tcPr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/>
                        <a:t>nsys</a:t>
                      </a:r>
                      <a:r>
                        <a:rPr lang="en-US" sz="1400" dirty="0"/>
                        <a:t> analyze </a:t>
                      </a:r>
                      <a:r>
                        <a:rPr lang="en-CA" sz="1400" b="0" u="none" strike="noStrike" kern="1200" dirty="0" err="1">
                          <a:solidFill>
                            <a:schemeClr val="dk1"/>
                          </a:solidFill>
                          <a:effectLst/>
                        </a:rPr>
                        <a:t>report.nsys</a:t>
                      </a:r>
                      <a:r>
                        <a:rPr lang="en-CA" sz="14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-rep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/>
                        <a:t>nsys-ui</a:t>
                      </a:r>
                      <a:r>
                        <a:rPr lang="en-US" sz="1400" dirty="0"/>
                        <a:t> </a:t>
                      </a:r>
                      <a:r>
                        <a:rPr lang="en-CA" sz="1400" b="0" u="none" strike="noStrike" kern="1200" dirty="0" err="1">
                          <a:solidFill>
                            <a:schemeClr val="dk1"/>
                          </a:solidFill>
                          <a:effectLst/>
                        </a:rPr>
                        <a:t>report.nsys</a:t>
                      </a:r>
                      <a:r>
                        <a:rPr lang="en-CA" sz="14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-rep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009047"/>
                  </a:ext>
                </a:extLst>
              </a:tr>
              <a:tr h="84998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Goal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Quick summary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Interpret results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Visual performance analysis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2203286"/>
                  </a:ext>
                </a:extLst>
              </a:tr>
              <a:tr h="84998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Output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API, kernel, memory operation, push/pop range, runtime API statistics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Problems identified and suggestions to fix them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Timeline of CPU, GPU, OS activity, analysis summary, diagnostics summary,  CPU samples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2687644"/>
                  </a:ext>
                </a:extLst>
              </a:tr>
              <a:tr h="98247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How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Input .</a:t>
                      </a:r>
                      <a:r>
                        <a:rPr lang="en-US" sz="1400" dirty="0" err="1"/>
                        <a:t>nsys</a:t>
                      </a:r>
                      <a:r>
                        <a:rPr lang="en-US" sz="1400" dirty="0"/>
                        <a:t>-rep or .</a:t>
                      </a:r>
                      <a:r>
                        <a:rPr lang="en-US" sz="1400" dirty="0" err="1"/>
                        <a:t>sqlite</a:t>
                      </a:r>
                      <a:r>
                        <a:rPr lang="en-US" sz="1400" dirty="0"/>
                        <a:t> via command in terminal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Input .</a:t>
                      </a:r>
                      <a:r>
                        <a:rPr lang="en-US" sz="1400" dirty="0" err="1"/>
                        <a:t>nsys</a:t>
                      </a:r>
                      <a:r>
                        <a:rPr lang="en-US" sz="1400" dirty="0"/>
                        <a:t>-rep or .</a:t>
                      </a:r>
                      <a:r>
                        <a:rPr lang="en-US" sz="1400" dirty="0" err="1"/>
                        <a:t>sqlite</a:t>
                      </a:r>
                      <a:r>
                        <a:rPr lang="en-US" sz="1400" dirty="0"/>
                        <a:t> via command in terminal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Transfer .</a:t>
                      </a:r>
                      <a:r>
                        <a:rPr lang="en-US" sz="1400" dirty="0" err="1"/>
                        <a:t>nsys</a:t>
                      </a:r>
                      <a:r>
                        <a:rPr lang="en-US" sz="1400" dirty="0"/>
                        <a:t>-rep to local, then run command to open with GUI manually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1584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5779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17945B-FFB0-3383-A224-6A974BA2B6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28B37-FAB3-4EB9-37E9-3C062C98C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512" y="613108"/>
            <a:ext cx="10515600" cy="740661"/>
          </a:xfrm>
        </p:spPr>
        <p:txBody>
          <a:bodyPr>
            <a:normAutofit/>
          </a:bodyPr>
          <a:lstStyle/>
          <a:p>
            <a:r>
              <a:rPr lang="en-US" sz="3600" dirty="0"/>
              <a:t>Analyzing Results - Summaries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08FD810-77B1-B30E-C073-138A724EE12A}"/>
              </a:ext>
            </a:extLst>
          </p:cNvPr>
          <p:cNvSpPr/>
          <p:nvPr/>
        </p:nvSpPr>
        <p:spPr>
          <a:xfrm>
            <a:off x="9132277" y="0"/>
            <a:ext cx="3059724" cy="304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CLI Statistics (nsys stats)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DA5703-4E11-BF3A-B410-5D4119414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99" y="1662077"/>
            <a:ext cx="7772400" cy="1068615"/>
          </a:xfrm>
          <a:prstGeom prst="rect">
            <a:avLst/>
          </a:prstGeom>
        </p:spPr>
      </p:pic>
      <p:pic>
        <p:nvPicPr>
          <p:cNvPr id="8" name="Picture 7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E020127F-CEFC-900B-2925-4DAAB93F1C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699" y="3291776"/>
            <a:ext cx="7772400" cy="1050537"/>
          </a:xfrm>
          <a:prstGeom prst="rect">
            <a:avLst/>
          </a:prstGeom>
        </p:spPr>
      </p:pic>
      <p:pic>
        <p:nvPicPr>
          <p:cNvPr id="9" name="Picture 8" descr="A screenshot of a black and white screen&#10;&#10;AI-generated content may be incorrect.">
            <a:extLst>
              <a:ext uri="{FF2B5EF4-FFF2-40B4-BE49-F238E27FC236}">
                <a16:creationId xmlns:a16="http://schemas.microsoft.com/office/drawing/2014/main" id="{9997DDE2-01BE-B712-72B6-55B46547EE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699" y="4903398"/>
            <a:ext cx="7772400" cy="1736893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CF09C3F-6FD4-1418-AE70-1A4BDD4A3631}"/>
              </a:ext>
            </a:extLst>
          </p:cNvPr>
          <p:cNvSpPr txBox="1">
            <a:spLocks/>
          </p:cNvSpPr>
          <p:nvPr/>
        </p:nvSpPr>
        <p:spPr>
          <a:xfrm>
            <a:off x="7981672" y="2043984"/>
            <a:ext cx="3138439" cy="490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1400" dirty="0"/>
              <a:t>Total runtime sectioned by manually defined labels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76472B4-735B-A007-9772-B85F7ECD074D}"/>
              </a:ext>
            </a:extLst>
          </p:cNvPr>
          <p:cNvSpPr txBox="1">
            <a:spLocks/>
          </p:cNvSpPr>
          <p:nvPr/>
        </p:nvSpPr>
        <p:spPr>
          <a:xfrm>
            <a:off x="7981672" y="3664643"/>
            <a:ext cx="3138438" cy="490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1400" dirty="0"/>
              <a:t>Total runtime spent in OS calls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2CF2239-BABF-1EFC-A555-C87B2452786F}"/>
              </a:ext>
            </a:extLst>
          </p:cNvPr>
          <p:cNvSpPr txBox="1">
            <a:spLocks/>
          </p:cNvSpPr>
          <p:nvPr/>
        </p:nvSpPr>
        <p:spPr>
          <a:xfrm>
            <a:off x="7981672" y="5526499"/>
            <a:ext cx="3138439" cy="490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1400" dirty="0"/>
              <a:t>Total runtime spent in CUDA API calls (CPU to GPU)</a:t>
            </a:r>
          </a:p>
        </p:txBody>
      </p:sp>
      <p:sp>
        <p:nvSpPr>
          <p:cNvPr id="21" name="Frame 20">
            <a:extLst>
              <a:ext uri="{FF2B5EF4-FFF2-40B4-BE49-F238E27FC236}">
                <a16:creationId xmlns:a16="http://schemas.microsoft.com/office/drawing/2014/main" id="{E0E488F1-B10A-A326-CD86-4C1334BE2A36}"/>
              </a:ext>
            </a:extLst>
          </p:cNvPr>
          <p:cNvSpPr/>
          <p:nvPr/>
        </p:nvSpPr>
        <p:spPr>
          <a:xfrm>
            <a:off x="6590194" y="3738343"/>
            <a:ext cx="1311966" cy="383044"/>
          </a:xfrm>
          <a:prstGeom prst="frame">
            <a:avLst>
              <a:gd name="adj1" fmla="val 2195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E1887CED-A444-EE96-5F45-BBD50EA1E106}"/>
              </a:ext>
            </a:extLst>
          </p:cNvPr>
          <p:cNvSpPr/>
          <p:nvPr/>
        </p:nvSpPr>
        <p:spPr>
          <a:xfrm>
            <a:off x="8080451" y="4350163"/>
            <a:ext cx="943604" cy="2101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/>
              <a:t>Wait/sleep</a:t>
            </a:r>
          </a:p>
        </p:txBody>
      </p:sp>
      <p:sp>
        <p:nvSpPr>
          <p:cNvPr id="25" name="Frame 24">
            <a:extLst>
              <a:ext uri="{FF2B5EF4-FFF2-40B4-BE49-F238E27FC236}">
                <a16:creationId xmlns:a16="http://schemas.microsoft.com/office/drawing/2014/main" id="{CF938C85-2294-9122-72EE-1A236B94E0D1}"/>
              </a:ext>
            </a:extLst>
          </p:cNvPr>
          <p:cNvSpPr/>
          <p:nvPr/>
        </p:nvSpPr>
        <p:spPr>
          <a:xfrm>
            <a:off x="5934211" y="5387009"/>
            <a:ext cx="1311966" cy="119612"/>
          </a:xfrm>
          <a:prstGeom prst="frame">
            <a:avLst>
              <a:gd name="adj1" fmla="val 545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F0C5DAAB-EB5B-B7A0-2BB2-80F372ADB214}"/>
              </a:ext>
            </a:extLst>
          </p:cNvPr>
          <p:cNvSpPr/>
          <p:nvPr/>
        </p:nvSpPr>
        <p:spPr>
          <a:xfrm>
            <a:off x="4210191" y="4600866"/>
            <a:ext cx="1749349" cy="21810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/>
              <a:t>Wait to sync CPU with GPU</a:t>
            </a:r>
          </a:p>
        </p:txBody>
      </p:sp>
      <p:sp>
        <p:nvSpPr>
          <p:cNvPr id="27" name="Frame 26">
            <a:extLst>
              <a:ext uri="{FF2B5EF4-FFF2-40B4-BE49-F238E27FC236}">
                <a16:creationId xmlns:a16="http://schemas.microsoft.com/office/drawing/2014/main" id="{1C8DD9E0-4732-984D-2BC0-3AFB145FDF9C}"/>
              </a:ext>
            </a:extLst>
          </p:cNvPr>
          <p:cNvSpPr/>
          <p:nvPr/>
        </p:nvSpPr>
        <p:spPr>
          <a:xfrm>
            <a:off x="5934211" y="5526499"/>
            <a:ext cx="1311966" cy="327649"/>
          </a:xfrm>
          <a:prstGeom prst="frame">
            <a:avLst>
              <a:gd name="adj1" fmla="val 1644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A01EDBD8-F8F3-1D00-C3E3-6F14A124BEE3}"/>
              </a:ext>
            </a:extLst>
          </p:cNvPr>
          <p:cNvSpPr/>
          <p:nvPr/>
        </p:nvSpPr>
        <p:spPr>
          <a:xfrm>
            <a:off x="7981672" y="6244892"/>
            <a:ext cx="1811257" cy="22473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/>
              <a:t>Copy between CPU and GPU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CC13EC9-8C1A-F682-88D2-8633E33EBE3A}"/>
              </a:ext>
            </a:extLst>
          </p:cNvPr>
          <p:cNvCxnSpPr>
            <a:cxnSpLocks/>
            <a:stCxn id="24" idx="1"/>
          </p:cNvCxnSpPr>
          <p:nvPr/>
        </p:nvCxnSpPr>
        <p:spPr>
          <a:xfrm flipH="1" flipV="1">
            <a:off x="7246177" y="4155332"/>
            <a:ext cx="834274" cy="2999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4B01742-164F-261A-4E92-5C8997F2F8AC}"/>
              </a:ext>
            </a:extLst>
          </p:cNvPr>
          <p:cNvCxnSpPr>
            <a:cxnSpLocks/>
            <a:stCxn id="26" idx="2"/>
            <a:endCxn id="25" idx="0"/>
          </p:cNvCxnSpPr>
          <p:nvPr/>
        </p:nvCxnSpPr>
        <p:spPr>
          <a:xfrm>
            <a:off x="5084866" y="4818968"/>
            <a:ext cx="1505328" cy="5680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6F4ADBD-F337-C6CC-0786-A092BA13DFD4}"/>
              </a:ext>
            </a:extLst>
          </p:cNvPr>
          <p:cNvCxnSpPr>
            <a:cxnSpLocks/>
            <a:stCxn id="28" idx="1"/>
          </p:cNvCxnSpPr>
          <p:nvPr/>
        </p:nvCxnSpPr>
        <p:spPr>
          <a:xfrm flipH="1" flipV="1">
            <a:off x="6590194" y="5854148"/>
            <a:ext cx="1391478" cy="5031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1061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830821-F26D-AA80-2F82-D56B24079D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A3272-3958-3491-3083-73C2B765D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512" y="613108"/>
            <a:ext cx="10515600" cy="740661"/>
          </a:xfrm>
        </p:spPr>
        <p:txBody>
          <a:bodyPr>
            <a:normAutofit/>
          </a:bodyPr>
          <a:lstStyle/>
          <a:p>
            <a:r>
              <a:rPr lang="en-US" sz="3600" dirty="0"/>
              <a:t>Analyzing Results - Summaries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589B470-6674-9658-8C9B-310981F73501}"/>
              </a:ext>
            </a:extLst>
          </p:cNvPr>
          <p:cNvSpPr/>
          <p:nvPr/>
        </p:nvSpPr>
        <p:spPr>
          <a:xfrm>
            <a:off x="9132277" y="0"/>
            <a:ext cx="3059724" cy="304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CLI Statistics (nsys stats)</a:t>
            </a:r>
          </a:p>
        </p:txBody>
      </p:sp>
      <p:pic>
        <p:nvPicPr>
          <p:cNvPr id="11" name="Picture 10" descr="A black screen with white text&#10;&#10;AI-generated content may be incorrect.">
            <a:extLst>
              <a:ext uri="{FF2B5EF4-FFF2-40B4-BE49-F238E27FC236}">
                <a16:creationId xmlns:a16="http://schemas.microsoft.com/office/drawing/2014/main" id="{940AC6A6-6704-8A92-6E93-D3CC6B0BF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99" y="1662077"/>
            <a:ext cx="11687469" cy="1973631"/>
          </a:xfrm>
          <a:prstGeom prst="rect">
            <a:avLst/>
          </a:prstGeom>
        </p:spPr>
      </p:pic>
      <p:pic>
        <p:nvPicPr>
          <p:cNvPr id="13" name="Picture 12" descr="A black screen with white text&#10;&#10;AI-generated content may be incorrect.">
            <a:extLst>
              <a:ext uri="{FF2B5EF4-FFF2-40B4-BE49-F238E27FC236}">
                <a16:creationId xmlns:a16="http://schemas.microsoft.com/office/drawing/2014/main" id="{C0D21252-2371-9915-E63C-B14C7AD966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699" y="5554956"/>
            <a:ext cx="7772400" cy="1085335"/>
          </a:xfrm>
          <a:prstGeom prst="rect">
            <a:avLst/>
          </a:prstGeom>
        </p:spPr>
      </p:pic>
      <p:pic>
        <p:nvPicPr>
          <p:cNvPr id="15" name="Picture 14" descr="A black screen with white text&#10;&#10;AI-generated content may be incorrect.">
            <a:extLst>
              <a:ext uri="{FF2B5EF4-FFF2-40B4-BE49-F238E27FC236}">
                <a16:creationId xmlns:a16="http://schemas.microsoft.com/office/drawing/2014/main" id="{80DD03B9-FD7C-BD9E-687D-A09C263B77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699" y="3961599"/>
            <a:ext cx="7772400" cy="126746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98968-FD53-A88A-185F-4730A4C95473}"/>
              </a:ext>
            </a:extLst>
          </p:cNvPr>
          <p:cNvSpPr txBox="1">
            <a:spLocks/>
          </p:cNvSpPr>
          <p:nvPr/>
        </p:nvSpPr>
        <p:spPr>
          <a:xfrm>
            <a:off x="8736098" y="1353770"/>
            <a:ext cx="3091070" cy="30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CA" sz="1400" dirty="0"/>
              <a:t>Total runtime spent on GPU kernels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2FA42E5-400E-42D1-AA99-8F61558D848A}"/>
              </a:ext>
            </a:extLst>
          </p:cNvPr>
          <p:cNvSpPr txBox="1">
            <a:spLocks/>
          </p:cNvSpPr>
          <p:nvPr/>
        </p:nvSpPr>
        <p:spPr>
          <a:xfrm>
            <a:off x="7981672" y="4349987"/>
            <a:ext cx="3138438" cy="490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1400" dirty="0"/>
              <a:t>Total size of data copied between CPU and GPU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37FB555-0637-C0B1-8AA2-D5F9674AEF6D}"/>
              </a:ext>
            </a:extLst>
          </p:cNvPr>
          <p:cNvSpPr txBox="1">
            <a:spLocks/>
          </p:cNvSpPr>
          <p:nvPr/>
        </p:nvSpPr>
        <p:spPr>
          <a:xfrm>
            <a:off x="7981672" y="5852278"/>
            <a:ext cx="3138439" cy="490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1400" dirty="0"/>
              <a:t>Total runtime spent copying data between CPU and GPU</a:t>
            </a: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96206A58-0F86-BD00-9261-66BBE3A66770}"/>
              </a:ext>
            </a:extLst>
          </p:cNvPr>
          <p:cNvSpPr/>
          <p:nvPr/>
        </p:nvSpPr>
        <p:spPr>
          <a:xfrm>
            <a:off x="6028820" y="2129742"/>
            <a:ext cx="5798347" cy="139768"/>
          </a:xfrm>
          <a:prstGeom prst="frame">
            <a:avLst>
              <a:gd name="adj1" fmla="val 2195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BE71926-BA7A-D89F-526D-3516B5003A8F}"/>
              </a:ext>
            </a:extLst>
          </p:cNvPr>
          <p:cNvSpPr/>
          <p:nvPr/>
        </p:nvSpPr>
        <p:spPr>
          <a:xfrm>
            <a:off x="6095999" y="1327095"/>
            <a:ext cx="1816099" cy="19020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/>
              <a:t>Map reduce operation</a:t>
            </a:r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9CEDE1D3-4838-B936-AFE4-2585F821BAEC}"/>
              </a:ext>
            </a:extLst>
          </p:cNvPr>
          <p:cNvSpPr/>
          <p:nvPr/>
        </p:nvSpPr>
        <p:spPr>
          <a:xfrm>
            <a:off x="6028820" y="2726447"/>
            <a:ext cx="1373189" cy="114601"/>
          </a:xfrm>
          <a:prstGeom prst="frame">
            <a:avLst>
              <a:gd name="adj1" fmla="val 2195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>
            <a:extLst>
              <a:ext uri="{FF2B5EF4-FFF2-40B4-BE49-F238E27FC236}">
                <a16:creationId xmlns:a16="http://schemas.microsoft.com/office/drawing/2014/main" id="{F0CB64FE-78EE-980C-079D-001A8B085525}"/>
              </a:ext>
            </a:extLst>
          </p:cNvPr>
          <p:cNvSpPr/>
          <p:nvPr/>
        </p:nvSpPr>
        <p:spPr>
          <a:xfrm>
            <a:off x="7000876" y="2601751"/>
            <a:ext cx="1411918" cy="105075"/>
          </a:xfrm>
          <a:prstGeom prst="frame">
            <a:avLst>
              <a:gd name="adj1" fmla="val 2195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0361315B-0AA4-28AF-EE6F-A7D82E30743E}"/>
              </a:ext>
            </a:extLst>
          </p:cNvPr>
          <p:cNvSpPr/>
          <p:nvPr/>
        </p:nvSpPr>
        <p:spPr>
          <a:xfrm>
            <a:off x="4440959" y="3708096"/>
            <a:ext cx="1421353" cy="1811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/>
              <a:t>Matrix multiplication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CD6443D8-E265-FBF4-B385-2A4515589CC2}"/>
              </a:ext>
            </a:extLst>
          </p:cNvPr>
          <p:cNvSpPr/>
          <p:nvPr/>
        </p:nvSpPr>
        <p:spPr>
          <a:xfrm>
            <a:off x="8953851" y="3708095"/>
            <a:ext cx="1194079" cy="1811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Softmax</a:t>
            </a:r>
            <a:r>
              <a:rPr lang="en-US" sz="1000" dirty="0"/>
              <a:t> function!</a:t>
            </a:r>
          </a:p>
        </p:txBody>
      </p:sp>
      <p:sp>
        <p:nvSpPr>
          <p:cNvPr id="21" name="Frame 20">
            <a:extLst>
              <a:ext uri="{FF2B5EF4-FFF2-40B4-BE49-F238E27FC236}">
                <a16:creationId xmlns:a16="http://schemas.microsoft.com/office/drawing/2014/main" id="{EFAD2780-7005-7200-BB04-1354CB4E2546}"/>
              </a:ext>
            </a:extLst>
          </p:cNvPr>
          <p:cNvSpPr/>
          <p:nvPr/>
        </p:nvSpPr>
        <p:spPr>
          <a:xfrm>
            <a:off x="139699" y="4585391"/>
            <a:ext cx="932191" cy="433869"/>
          </a:xfrm>
          <a:prstGeom prst="frame">
            <a:avLst>
              <a:gd name="adj1" fmla="val 2195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Frame 21">
            <a:extLst>
              <a:ext uri="{FF2B5EF4-FFF2-40B4-BE49-F238E27FC236}">
                <a16:creationId xmlns:a16="http://schemas.microsoft.com/office/drawing/2014/main" id="{5AAC26F2-B73A-E5D4-9F49-3AB8DB03AB0B}"/>
              </a:ext>
            </a:extLst>
          </p:cNvPr>
          <p:cNvSpPr/>
          <p:nvPr/>
        </p:nvSpPr>
        <p:spPr>
          <a:xfrm>
            <a:off x="5629903" y="4527058"/>
            <a:ext cx="2282195" cy="702007"/>
          </a:xfrm>
          <a:prstGeom prst="frame">
            <a:avLst>
              <a:gd name="adj1" fmla="val 2195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37151E22-2B20-76AD-7CF8-C9279DA4A240}"/>
              </a:ext>
            </a:extLst>
          </p:cNvPr>
          <p:cNvSpPr/>
          <p:nvPr/>
        </p:nvSpPr>
        <p:spPr>
          <a:xfrm>
            <a:off x="8412794" y="5100575"/>
            <a:ext cx="1809927" cy="31632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/>
              <a:t>GPU to CPU = device to host</a:t>
            </a:r>
          </a:p>
          <a:p>
            <a:pPr algn="ctr"/>
            <a:r>
              <a:rPr lang="en-US" sz="1000" dirty="0"/>
              <a:t>CPU to GPU = host to device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CA936186-CAE1-1F85-9054-8D82B54024F4}"/>
              </a:ext>
            </a:extLst>
          </p:cNvPr>
          <p:cNvSpPr/>
          <p:nvPr/>
        </p:nvSpPr>
        <p:spPr>
          <a:xfrm>
            <a:off x="551050" y="5305566"/>
            <a:ext cx="1041679" cy="1811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/>
              <a:t>300GB moved!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8B68323-A447-D207-F7E3-0766679951E3}"/>
              </a:ext>
            </a:extLst>
          </p:cNvPr>
          <p:cNvCxnSpPr>
            <a:cxnSpLocks/>
            <a:stCxn id="18" idx="1"/>
            <a:endCxn id="16" idx="2"/>
          </p:cNvCxnSpPr>
          <p:nvPr/>
        </p:nvCxnSpPr>
        <p:spPr>
          <a:xfrm flipH="1" flipV="1">
            <a:off x="7706835" y="2706826"/>
            <a:ext cx="1247016" cy="10918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A60E81A-64CF-DC0F-2036-FA32E1DC2D80}"/>
              </a:ext>
            </a:extLst>
          </p:cNvPr>
          <p:cNvCxnSpPr>
            <a:cxnSpLocks/>
            <a:stCxn id="17" idx="0"/>
            <a:endCxn id="14" idx="2"/>
          </p:cNvCxnSpPr>
          <p:nvPr/>
        </p:nvCxnSpPr>
        <p:spPr>
          <a:xfrm flipV="1">
            <a:off x="5151636" y="2841048"/>
            <a:ext cx="1563779" cy="8670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9BB99BD-400C-A29E-EBF7-3D285F9E029D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7004049" y="1517301"/>
            <a:ext cx="1949802" cy="6124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B397DC8-D588-87A6-39CF-3F62A755A50E}"/>
              </a:ext>
            </a:extLst>
          </p:cNvPr>
          <p:cNvCxnSpPr>
            <a:cxnSpLocks/>
            <a:stCxn id="25" idx="1"/>
            <a:endCxn id="22" idx="3"/>
          </p:cNvCxnSpPr>
          <p:nvPr/>
        </p:nvCxnSpPr>
        <p:spPr>
          <a:xfrm flipH="1" flipV="1">
            <a:off x="7912098" y="4878062"/>
            <a:ext cx="500696" cy="3806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997E607-5310-640A-8A2B-0B13B431AE67}"/>
              </a:ext>
            </a:extLst>
          </p:cNvPr>
          <p:cNvCxnSpPr>
            <a:cxnSpLocks/>
            <a:stCxn id="26" idx="0"/>
          </p:cNvCxnSpPr>
          <p:nvPr/>
        </p:nvCxnSpPr>
        <p:spPr>
          <a:xfrm flipH="1" flipV="1">
            <a:off x="604512" y="5019260"/>
            <a:ext cx="467378" cy="2863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153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B9A9D3-91E4-B146-BA88-4A2E1FC1B8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50195-3F9C-2586-4441-6A3BC8F6A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512" y="613108"/>
            <a:ext cx="10515600" cy="740661"/>
          </a:xfrm>
        </p:spPr>
        <p:txBody>
          <a:bodyPr>
            <a:normAutofit/>
          </a:bodyPr>
          <a:lstStyle/>
          <a:p>
            <a:r>
              <a:rPr lang="en-US" sz="3600" dirty="0"/>
              <a:t>Analyzing Results - Flags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5F14DE3-2C26-203B-6B7E-C2C7070B4CC3}"/>
              </a:ext>
            </a:extLst>
          </p:cNvPr>
          <p:cNvSpPr/>
          <p:nvPr/>
        </p:nvSpPr>
        <p:spPr>
          <a:xfrm>
            <a:off x="9132277" y="0"/>
            <a:ext cx="3059724" cy="304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Expert System (</a:t>
            </a:r>
            <a:r>
              <a:rPr lang="en-US" sz="1400" dirty="0" err="1"/>
              <a:t>nsys</a:t>
            </a:r>
            <a:r>
              <a:rPr lang="en-US" sz="1400" dirty="0"/>
              <a:t> analyze)</a:t>
            </a:r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676E009-5D07-DC3A-511C-4F7844A0B4A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3109"/>
          <a:stretch>
            <a:fillRect/>
          </a:stretch>
        </p:blipFill>
        <p:spPr>
          <a:xfrm>
            <a:off x="139699" y="1662077"/>
            <a:ext cx="8919618" cy="2434353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07B1C62-BFB4-7F9D-AC6C-E83C6C7A6155}"/>
              </a:ext>
            </a:extLst>
          </p:cNvPr>
          <p:cNvSpPr txBox="1">
            <a:spLocks/>
          </p:cNvSpPr>
          <p:nvPr/>
        </p:nvSpPr>
        <p:spPr>
          <a:xfrm>
            <a:off x="9132277" y="2633908"/>
            <a:ext cx="2920024" cy="490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1400" dirty="0"/>
              <a:t>Flags use of async copy calls from “pageable” memory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07D7451-2CF6-D48B-5A7B-D32FAEA2262A}"/>
              </a:ext>
            </a:extLst>
          </p:cNvPr>
          <p:cNvSpPr txBox="1">
            <a:spLocks/>
          </p:cNvSpPr>
          <p:nvPr/>
        </p:nvSpPr>
        <p:spPr>
          <a:xfrm>
            <a:off x="4148724" y="5195923"/>
            <a:ext cx="3138439" cy="490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CA" sz="1400" dirty="0"/>
              <a:t>Flags where CPU code stops and waits for the GPU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99933BF-D363-F497-BAA3-A958DF989AC4}"/>
              </a:ext>
            </a:extLst>
          </p:cNvPr>
          <p:cNvSpPr/>
          <p:nvPr/>
        </p:nvSpPr>
        <p:spPr>
          <a:xfrm>
            <a:off x="8450302" y="953719"/>
            <a:ext cx="3741698" cy="4000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1000" dirty="0"/>
              <a:t>Need to align  the ”Start (ns)” timestamp with GUI results and NVTX ranges to actually  see/fix where these are occurring.</a:t>
            </a:r>
          </a:p>
        </p:txBody>
      </p:sp>
      <p:pic>
        <p:nvPicPr>
          <p:cNvPr id="13" name="Picture 12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2570F609-DE2D-C73F-4FDA-6123146092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4060" y="4132688"/>
            <a:ext cx="4668244" cy="250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001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6835A0-B1F3-B985-09C2-21CF92AA9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39618-8D39-490A-F61D-AF9C9329C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512" y="613108"/>
            <a:ext cx="10515600" cy="740661"/>
          </a:xfrm>
        </p:spPr>
        <p:txBody>
          <a:bodyPr>
            <a:normAutofit/>
          </a:bodyPr>
          <a:lstStyle/>
          <a:p>
            <a:r>
              <a:rPr lang="en-US" sz="3600" dirty="0"/>
              <a:t>Analyzing Results - Flags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347AA8D-DF3E-50F8-0A6C-CE8A3A0895CE}"/>
              </a:ext>
            </a:extLst>
          </p:cNvPr>
          <p:cNvSpPr/>
          <p:nvPr/>
        </p:nvSpPr>
        <p:spPr>
          <a:xfrm>
            <a:off x="9132277" y="0"/>
            <a:ext cx="3059724" cy="304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Expert System (</a:t>
            </a:r>
            <a:r>
              <a:rPr lang="en-US" sz="1400" dirty="0" err="1"/>
              <a:t>nsys</a:t>
            </a:r>
            <a:r>
              <a:rPr lang="en-US" sz="1400" dirty="0"/>
              <a:t> analyze)</a:t>
            </a:r>
          </a:p>
        </p:txBody>
      </p:sp>
      <p:pic>
        <p:nvPicPr>
          <p:cNvPr id="4" name="Picture 3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6CCC3EDC-074A-6BF0-36E6-D60562261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99" y="1662076"/>
            <a:ext cx="5533484" cy="3175738"/>
          </a:xfrm>
          <a:prstGeom prst="rect">
            <a:avLst/>
          </a:prstGeom>
        </p:spPr>
      </p:pic>
      <p:pic>
        <p:nvPicPr>
          <p:cNvPr id="6" name="Picture 5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8CF99BF0-F6CC-9D42-480C-83E0AE00F0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9120" y="4589856"/>
            <a:ext cx="5673181" cy="2050436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3DCB2B9-85CC-BFE2-F6A6-C5ED7D626A60}"/>
              </a:ext>
            </a:extLst>
          </p:cNvPr>
          <p:cNvSpPr txBox="1">
            <a:spLocks/>
          </p:cNvSpPr>
          <p:nvPr/>
        </p:nvSpPr>
        <p:spPr>
          <a:xfrm>
            <a:off x="5775948" y="2759256"/>
            <a:ext cx="3138439" cy="490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1400" dirty="0"/>
              <a:t>Flags where GPU was found to be idle for &gt;0.5s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FB9AB24-C6AA-8E1F-CDE3-5FB210197D3D}"/>
              </a:ext>
            </a:extLst>
          </p:cNvPr>
          <p:cNvSpPr txBox="1">
            <a:spLocks/>
          </p:cNvSpPr>
          <p:nvPr/>
        </p:nvSpPr>
        <p:spPr>
          <a:xfrm>
            <a:off x="3134355" y="5444157"/>
            <a:ext cx="3138439" cy="490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CA" sz="1400" dirty="0"/>
              <a:t>Flags where GPU was sub-optimally utilized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25AF567-EE60-6F49-71A3-D5F96E513E9E}"/>
              </a:ext>
            </a:extLst>
          </p:cNvPr>
          <p:cNvSpPr/>
          <p:nvPr/>
        </p:nvSpPr>
        <p:spPr>
          <a:xfrm>
            <a:off x="8450302" y="953719"/>
            <a:ext cx="3741698" cy="4000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1000" dirty="0"/>
              <a:t>Need to align  the ”Start (ns)” timestamp with GUI results and NVTX ranges to actually  see/fix where these are occurring.</a:t>
            </a:r>
          </a:p>
        </p:txBody>
      </p:sp>
    </p:spTree>
    <p:extLst>
      <p:ext uri="{BB962C8B-B14F-4D97-AF65-F5344CB8AC3E}">
        <p14:creationId xmlns:p14="http://schemas.microsoft.com/office/powerpoint/2010/main" val="2754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96ACBE-FBC7-381A-7DA6-B90C15D0D2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white screen with many lines&#10;&#10;AI-generated content may be incorrect.">
            <a:extLst>
              <a:ext uri="{FF2B5EF4-FFF2-40B4-BE49-F238E27FC236}">
                <a16:creationId xmlns:a16="http://schemas.microsoft.com/office/drawing/2014/main" id="{E6D1F105-E3A9-2D36-A747-D120BDE5F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98" y="1662077"/>
            <a:ext cx="11773973" cy="47918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8EF923-D0C9-98E5-B572-7B8324D58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512" y="613108"/>
            <a:ext cx="10515600" cy="740661"/>
          </a:xfrm>
        </p:spPr>
        <p:txBody>
          <a:bodyPr>
            <a:normAutofit/>
          </a:bodyPr>
          <a:lstStyle/>
          <a:p>
            <a:r>
              <a:rPr lang="en-US" sz="3600" dirty="0"/>
              <a:t>Analyzing Results - Timeline View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0AB139D4-423B-A625-D6D2-81E79DF873CF}"/>
              </a:ext>
            </a:extLst>
          </p:cNvPr>
          <p:cNvSpPr/>
          <p:nvPr/>
        </p:nvSpPr>
        <p:spPr>
          <a:xfrm>
            <a:off x="9132277" y="0"/>
            <a:ext cx="3059724" cy="304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Local GUI (nsys-ui)</a:t>
            </a:r>
          </a:p>
        </p:txBody>
      </p:sp>
    </p:spTree>
    <p:extLst>
      <p:ext uri="{BB962C8B-B14F-4D97-AF65-F5344CB8AC3E}">
        <p14:creationId xmlns:p14="http://schemas.microsoft.com/office/powerpoint/2010/main" val="2830937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32332</TotalTime>
  <Words>1016</Words>
  <Application>Microsoft Macintosh PowerPoint</Application>
  <PresentationFormat>Widescreen</PresentationFormat>
  <Paragraphs>159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Wingdings</vt:lpstr>
      <vt:lpstr>Office Theme</vt:lpstr>
      <vt:lpstr>PowerPoint Presentation</vt:lpstr>
      <vt:lpstr>How does it work?</vt:lpstr>
      <vt:lpstr>Installation</vt:lpstr>
      <vt:lpstr>Viewing Results</vt:lpstr>
      <vt:lpstr>Analyzing Results - Summaries</vt:lpstr>
      <vt:lpstr>Analyzing Results - Summaries</vt:lpstr>
      <vt:lpstr>Analyzing Results - Flags</vt:lpstr>
      <vt:lpstr>Analyzing Results - Flags</vt:lpstr>
      <vt:lpstr>Analyzing Results - Timeline View</vt:lpstr>
      <vt:lpstr>Analyzing Results - Timeline View (CPU)</vt:lpstr>
      <vt:lpstr>Analyzing Results - Timeline View (GPU)</vt:lpstr>
      <vt:lpstr>Analyzing Results - Timeline View (Threads)</vt:lpstr>
      <vt:lpstr>Analyzing Results - Analysis Summary</vt:lpstr>
      <vt:lpstr>Analyzing Results - Diagnostics Summary</vt:lpstr>
      <vt:lpstr>Analyzing Results – Bottom-Up View</vt:lpstr>
      <vt:lpstr>Demo :D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Serena Chan</dc:creator>
  <cp:lastModifiedBy>Serena Chan</cp:lastModifiedBy>
  <cp:revision>40</cp:revision>
  <dcterms:created xsi:type="dcterms:W3CDTF">2025-01-22T02:39:57Z</dcterms:created>
  <dcterms:modified xsi:type="dcterms:W3CDTF">2025-11-14T18:26:09Z</dcterms:modified>
</cp:coreProperties>
</file>